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355" r:id="rId3"/>
    <p:sldId id="583" r:id="rId4"/>
    <p:sldId id="597" r:id="rId5"/>
    <p:sldId id="582" r:id="rId6"/>
    <p:sldId id="579" r:id="rId7"/>
    <p:sldId id="586" r:id="rId8"/>
    <p:sldId id="587" r:id="rId9"/>
    <p:sldId id="588" r:id="rId10"/>
    <p:sldId id="590" r:id="rId11"/>
    <p:sldId id="591" r:id="rId12"/>
    <p:sldId id="593" r:id="rId13"/>
    <p:sldId id="595" r:id="rId14"/>
    <p:sldId id="598" r:id="rId15"/>
    <p:sldId id="602" r:id="rId16"/>
    <p:sldId id="608" r:id="rId17"/>
    <p:sldId id="612" r:id="rId18"/>
    <p:sldId id="611" r:id="rId19"/>
    <p:sldId id="576" r:id="rId20"/>
    <p:sldId id="594" r:id="rId21"/>
    <p:sldId id="600" r:id="rId22"/>
    <p:sldId id="601" r:id="rId23"/>
    <p:sldId id="604" r:id="rId24"/>
    <p:sldId id="613" r:id="rId25"/>
    <p:sldId id="614" r:id="rId26"/>
    <p:sldId id="615" r:id="rId27"/>
    <p:sldId id="622" r:id="rId28"/>
    <p:sldId id="616" r:id="rId29"/>
    <p:sldId id="617" r:id="rId30"/>
    <p:sldId id="606" r:id="rId31"/>
    <p:sldId id="610" r:id="rId32"/>
    <p:sldId id="619" r:id="rId33"/>
    <p:sldId id="620" r:id="rId34"/>
    <p:sldId id="605" r:id="rId35"/>
    <p:sldId id="621" r:id="rId36"/>
    <p:sldId id="554" r:id="rId37"/>
    <p:sldId id="387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3"/>
    <p:restoredTop sz="80476"/>
  </p:normalViewPr>
  <p:slideViewPr>
    <p:cSldViewPr snapToGrid="0" snapToObjects="1">
      <p:cViewPr varScale="1">
        <p:scale>
          <a:sx n="102" d="100"/>
          <a:sy n="102" d="100"/>
        </p:scale>
        <p:origin x="2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865AA-8C41-CD4C-B4D8-CDB2D45CCE1F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A85E-F885-0049-9AEA-7145E3A2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5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99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84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19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2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8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0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stability condition eq. (4.41) means that the maximum time step needs to be smaller than the time it takes for an anomaly to diffuse across the grid (nodal) spacing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∆x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 time in sec. 3.3).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5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21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1A85E-F885-0049-9AEA-7145E3A20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1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8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319-B02D-9547-9FEE-1E5B60ED5A1C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46A6D-2882-084A-A10E-44A5B3A4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://www-udc.ig.utexas.edu/external/becker/Geodynamics557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8722-D35B-824F-B3F7-507B0CCDC898}"/>
              </a:ext>
            </a:extLst>
          </p:cNvPr>
          <p:cNvSpPr txBox="1"/>
          <p:nvPr/>
        </p:nvSpPr>
        <p:spPr>
          <a:xfrm>
            <a:off x="772510" y="1923394"/>
            <a:ext cx="759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MGS 723: Geodynamics</a:t>
            </a:r>
          </a:p>
          <a:p>
            <a:pPr algn="ctr"/>
            <a:endParaRPr lang="en-US" sz="1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Class 14: </a:t>
            </a:r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Differences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AFB6E-BE93-E249-8008-56E767C5FEED}"/>
              </a:ext>
            </a:extLst>
          </p:cNvPr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Content mainly sourced from Becker and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Kaus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Numerical Geodynamics</a:t>
            </a:r>
          </a:p>
        </p:txBody>
      </p:sp>
    </p:spTree>
    <p:extLst>
      <p:ext uri="{BB962C8B-B14F-4D97-AF65-F5344CB8AC3E}">
        <p14:creationId xmlns:p14="http://schemas.microsoft.com/office/powerpoint/2010/main" val="27539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F773EAF-CADC-4D4A-8615-58F19C64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328" y="469304"/>
            <a:ext cx="2813717" cy="1110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</a:t>
            </a:r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the heat conduction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64B71-29D4-244A-9D02-1A2FB8F6CED3}"/>
              </a:ext>
            </a:extLst>
          </p:cNvPr>
          <p:cNvSpPr txBox="1"/>
          <p:nvPr/>
        </p:nvSpPr>
        <p:spPr>
          <a:xfrm>
            <a:off x="322801" y="661561"/>
            <a:ext cx="2201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1-D, time dependent, conduction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606B82-FCA9-B34D-9D4F-15FD0A089688}"/>
                  </a:ext>
                </a:extLst>
              </p:cNvPr>
              <p:cNvSpPr txBox="1"/>
              <p:nvPr/>
            </p:nvSpPr>
            <p:spPr>
              <a:xfrm>
                <a:off x="6201568" y="626349"/>
                <a:ext cx="2942432" cy="80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density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heat capacity</a:t>
                </a:r>
              </a:p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= thermal conductivity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606B82-FCA9-B34D-9D4F-15FD0A08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8" y="626349"/>
                <a:ext cx="2942432" cy="802592"/>
              </a:xfrm>
              <a:prstGeom prst="rect">
                <a:avLst/>
              </a:prstGeom>
              <a:blipFill>
                <a:blip r:embed="rId3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0E5A3-6AEF-D646-BC75-9B30E5B355F6}"/>
                  </a:ext>
                </a:extLst>
              </p:cNvPr>
              <p:cNvSpPr txBox="1"/>
              <p:nvPr/>
            </p:nvSpPr>
            <p:spPr>
              <a:xfrm>
                <a:off x="335158" y="1786597"/>
                <a:ext cx="2201601" cy="913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Assuming constant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this simplifies to: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0E5A3-6AEF-D646-BC75-9B30E5B35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8" y="1786597"/>
                <a:ext cx="2201601" cy="913968"/>
              </a:xfrm>
              <a:prstGeom prst="rect">
                <a:avLst/>
              </a:prstGeom>
              <a:blipFill>
                <a:blip r:embed="rId4"/>
                <a:stretch>
                  <a:fillRect l="-1724" t="-137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4214EB-43F9-1A45-B98B-B8A1FE45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218" y="1566599"/>
            <a:ext cx="2059257" cy="107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AAA73-04C2-BF4A-8037-AC488D1632BC}"/>
                  </a:ext>
                </a:extLst>
              </p:cNvPr>
              <p:cNvSpPr txBox="1"/>
              <p:nvPr/>
            </p:nvSpPr>
            <p:spPr>
              <a:xfrm>
                <a:off x="6201568" y="1914013"/>
                <a:ext cx="2942432" cy="5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/(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 sz="15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)= 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thermal diffusivity [m</a:t>
                </a:r>
                <a:r>
                  <a:rPr lang="en-US" sz="1500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</a:t>
                </a:r>
                <a:r>
                  <a:rPr lang="en-US" sz="1500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AAA73-04C2-BF4A-8037-AC488D1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8" y="1914013"/>
                <a:ext cx="2942432" cy="571760"/>
              </a:xfrm>
              <a:prstGeom prst="rect">
                <a:avLst/>
              </a:prstGeom>
              <a:blipFill>
                <a:blip r:embed="rId6"/>
                <a:stretch>
                  <a:fillRect l="-862" t="-434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0B09EA8-147E-264D-B2C0-579027D6CA63}"/>
              </a:ext>
            </a:extLst>
          </p:cNvPr>
          <p:cNvSpPr txBox="1"/>
          <p:nvPr/>
        </p:nvSpPr>
        <p:spPr>
          <a:xfrm>
            <a:off x="693503" y="2928797"/>
            <a:ext cx="8450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Goal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use FD to solve for T(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x,t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assuming some initiation T(x,0)</a:t>
            </a:r>
          </a:p>
          <a:p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000" b="1" u="sng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step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Discretize the equation using the points on a grid.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0874F-C515-7C42-80CB-777381A42CDF}"/>
              </a:ext>
            </a:extLst>
          </p:cNvPr>
          <p:cNvSpPr txBox="1"/>
          <p:nvPr/>
        </p:nvSpPr>
        <p:spPr>
          <a:xfrm>
            <a:off x="355752" y="5296881"/>
            <a:ext cx="8450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spatial-derivative (right hand-side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): 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central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FD)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4119D8-92C0-CA49-9BE0-E3925A44F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52" y="4379915"/>
            <a:ext cx="6129028" cy="952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23679-CD57-6343-AC61-34C1512B1C4E}"/>
                  </a:ext>
                </a:extLst>
              </p:cNvPr>
              <p:cNvSpPr txBox="1"/>
              <p:nvPr/>
            </p:nvSpPr>
            <p:spPr>
              <a:xfrm>
                <a:off x="6447147" y="4397231"/>
                <a:ext cx="628491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the time index (1 to </a:t>
                </a:r>
                <a:r>
                  <a:rPr lang="en-US" sz="15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</a:t>
                </a:r>
                <a:r>
                  <a:rPr lang="en-US" sz="1500" baseline="-250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);  </a:t>
                </a:r>
                <a:endParaRPr lang="en-US" sz="1500" i="1" dirty="0">
                  <a:solidFill>
                    <a:schemeClr val="accent2">
                      <a:lumMod val="7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5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the spatial index (1 to </a:t>
                </a:r>
                <a:r>
                  <a:rPr lang="en-US" sz="15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</a:t>
                </a:r>
                <a:r>
                  <a:rPr lang="en-US" sz="1500" baseline="-250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x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23679-CD57-6343-AC61-34C1512B1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147" y="4397231"/>
                <a:ext cx="6284916" cy="553998"/>
              </a:xfrm>
              <a:prstGeom prst="rect">
                <a:avLst/>
              </a:prstGeom>
              <a:blipFill>
                <a:blip r:embed="rId8"/>
                <a:stretch>
                  <a:fillRect l="-403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83F5F39-3F36-6545-A5A8-77DA0A26724C}"/>
              </a:ext>
            </a:extLst>
          </p:cNvPr>
          <p:cNvSpPr txBox="1"/>
          <p:nvPr/>
        </p:nvSpPr>
        <p:spPr>
          <a:xfrm>
            <a:off x="355752" y="4020117"/>
            <a:ext cx="8450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time-derivative (left hand-side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): 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forward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FD)</a:t>
            </a:r>
          </a:p>
        </p:txBody>
      </p:sp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27E29E8D-2A92-194D-9745-C3CFFDD48B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52" y="5629221"/>
            <a:ext cx="7061543" cy="11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</a:t>
            </a:r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the heat conduction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64B71-29D4-244A-9D02-1A2FB8F6CED3}"/>
              </a:ext>
            </a:extLst>
          </p:cNvPr>
          <p:cNvSpPr txBox="1"/>
          <p:nvPr/>
        </p:nvSpPr>
        <p:spPr>
          <a:xfrm>
            <a:off x="520509" y="685506"/>
            <a:ext cx="220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So, discretizing the equation: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4214EB-43F9-1A45-B98B-B8A1FE45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34" y="576075"/>
            <a:ext cx="1893366" cy="991763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C974BE7F-AD8A-9245-AEBB-7FF75D9D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57" y="1967150"/>
            <a:ext cx="4279760" cy="101573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B7243815-4C2E-5D44-A89D-40CE376B0946}"/>
              </a:ext>
            </a:extLst>
          </p:cNvPr>
          <p:cNvSpPr/>
          <p:nvPr/>
        </p:nvSpPr>
        <p:spPr>
          <a:xfrm>
            <a:off x="3551930" y="1555482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64B71-29D4-244A-9D02-1A2FB8F6CED3}"/>
              </a:ext>
            </a:extLst>
          </p:cNvPr>
          <p:cNvSpPr txBox="1"/>
          <p:nvPr/>
        </p:nvSpPr>
        <p:spPr>
          <a:xfrm>
            <a:off x="520509" y="685506"/>
            <a:ext cx="220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So, discretizing the equation: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4214EB-43F9-1A45-B98B-B8A1FE45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34" y="576075"/>
            <a:ext cx="1893366" cy="991763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C974BE7F-AD8A-9245-AEBB-7FF75D9D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57" y="1967150"/>
            <a:ext cx="4279760" cy="101573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B7243815-4C2E-5D44-A89D-40CE376B0946}"/>
              </a:ext>
            </a:extLst>
          </p:cNvPr>
          <p:cNvSpPr/>
          <p:nvPr/>
        </p:nvSpPr>
        <p:spPr>
          <a:xfrm>
            <a:off x="3551930" y="1555482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5D925-BAD2-5A47-9B7A-46FB343C7E10}"/>
              </a:ext>
            </a:extLst>
          </p:cNvPr>
          <p:cNvSpPr txBox="1"/>
          <p:nvPr/>
        </p:nvSpPr>
        <p:spPr>
          <a:xfrm>
            <a:off x="561698" y="3194217"/>
            <a:ext cx="785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Rearranging so that the temperature of the next time step (n+1), which we solve for, is on the left-hand side. On the right-hand side is the temperature of the current step, which we know.</a:t>
            </a:r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248BEA0D-9E76-2245-914A-86B0DC72C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01" y="4211359"/>
            <a:ext cx="5137837" cy="10859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96D63C-3093-2546-AC14-448500ED3403}"/>
              </a:ext>
            </a:extLst>
          </p:cNvPr>
          <p:cNvSpPr/>
          <p:nvPr/>
        </p:nvSpPr>
        <p:spPr>
          <a:xfrm>
            <a:off x="1816444" y="4260787"/>
            <a:ext cx="5263980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4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64B71-29D4-244A-9D02-1A2FB8F6CED3}"/>
              </a:ext>
            </a:extLst>
          </p:cNvPr>
          <p:cNvSpPr txBox="1"/>
          <p:nvPr/>
        </p:nvSpPr>
        <p:spPr>
          <a:xfrm>
            <a:off x="520509" y="685506"/>
            <a:ext cx="220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So, discretizing the equation: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4214EB-43F9-1A45-B98B-B8A1FE45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34" y="576075"/>
            <a:ext cx="1893366" cy="991763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C974BE7F-AD8A-9245-AEBB-7FF75D9D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57" y="1967150"/>
            <a:ext cx="4279760" cy="101573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B7243815-4C2E-5D44-A89D-40CE376B0946}"/>
              </a:ext>
            </a:extLst>
          </p:cNvPr>
          <p:cNvSpPr/>
          <p:nvPr/>
        </p:nvSpPr>
        <p:spPr>
          <a:xfrm>
            <a:off x="3551930" y="1555482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5D925-BAD2-5A47-9B7A-46FB343C7E10}"/>
              </a:ext>
            </a:extLst>
          </p:cNvPr>
          <p:cNvSpPr txBox="1"/>
          <p:nvPr/>
        </p:nvSpPr>
        <p:spPr>
          <a:xfrm>
            <a:off x="561698" y="3194217"/>
            <a:ext cx="785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Rearranging so that the temperature of the next time step (n+1), which we solve for, is on the left-hand side. On the right-hand side is the temperature of the current step, which we know.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BD627-4BD5-5641-9A16-1BB9F42E3317}"/>
              </a:ext>
            </a:extLst>
          </p:cNvPr>
          <p:cNvSpPr txBox="1"/>
          <p:nvPr/>
        </p:nvSpPr>
        <p:spPr>
          <a:xfrm>
            <a:off x="520509" y="5449015"/>
            <a:ext cx="78532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Because the spatial derivative was discretized at the current time (n), this is an example of the </a:t>
            </a:r>
            <a:r>
              <a:rPr lang="en-US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Explicit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 method.</a:t>
            </a:r>
          </a:p>
          <a:p>
            <a:endParaRPr lang="en-US" sz="8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I.e., we know the temperature at the current time-step (n) and use that to compute it at the next step (n+1)</a:t>
            </a:r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F2773992-F5EF-0D40-946A-070297F9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01" y="4211359"/>
            <a:ext cx="5137837" cy="10859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6B1A51-732D-3242-B6F5-BA0952CACCC9}"/>
              </a:ext>
            </a:extLst>
          </p:cNvPr>
          <p:cNvSpPr/>
          <p:nvPr/>
        </p:nvSpPr>
        <p:spPr>
          <a:xfrm>
            <a:off x="1816444" y="4260787"/>
            <a:ext cx="5263980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8A13EEB-8CA8-E34D-9757-D5F2016523C2}"/>
              </a:ext>
            </a:extLst>
          </p:cNvPr>
          <p:cNvSpPr txBox="1"/>
          <p:nvPr/>
        </p:nvSpPr>
        <p:spPr>
          <a:xfrm>
            <a:off x="520509" y="5449015"/>
            <a:ext cx="78532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Because the spatial derivative was discretized at the current time (n), this is an example of the </a:t>
            </a:r>
            <a:r>
              <a:rPr lang="en-US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Explicit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 method.</a:t>
            </a:r>
          </a:p>
          <a:p>
            <a:endParaRPr lang="en-US" sz="8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I.e., we know the temperature at the current time-step (n) and use that to compute it at the next step (n+1)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64B71-29D4-244A-9D02-1A2FB8F6CED3}"/>
              </a:ext>
            </a:extLst>
          </p:cNvPr>
          <p:cNvSpPr txBox="1"/>
          <p:nvPr/>
        </p:nvSpPr>
        <p:spPr>
          <a:xfrm>
            <a:off x="520509" y="685506"/>
            <a:ext cx="220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So, discretizing the equation: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4214EB-43F9-1A45-B98B-B8A1FE45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34" y="576075"/>
            <a:ext cx="1893366" cy="991763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C974BE7F-AD8A-9245-AEBB-7FF75D9D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57" y="1967150"/>
            <a:ext cx="4279760" cy="101573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B7243815-4C2E-5D44-A89D-40CE376B0946}"/>
              </a:ext>
            </a:extLst>
          </p:cNvPr>
          <p:cNvSpPr/>
          <p:nvPr/>
        </p:nvSpPr>
        <p:spPr>
          <a:xfrm>
            <a:off x="3551930" y="1555482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5D925-BAD2-5A47-9B7A-46FB343C7E10}"/>
              </a:ext>
            </a:extLst>
          </p:cNvPr>
          <p:cNvSpPr txBox="1"/>
          <p:nvPr/>
        </p:nvSpPr>
        <p:spPr>
          <a:xfrm>
            <a:off x="561698" y="3194217"/>
            <a:ext cx="785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Rearranging so that the temperature of the next time step (n+1), which we solve for, is on the left-hand side. On the right-hand side is the temperature of the current step, which we know.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2A605-EE58-3C44-93BD-8AD6FCA440A4}"/>
              </a:ext>
            </a:extLst>
          </p:cNvPr>
          <p:cNvSpPr/>
          <p:nvPr/>
        </p:nvSpPr>
        <p:spPr>
          <a:xfrm>
            <a:off x="0" y="538609"/>
            <a:ext cx="9144000" cy="357893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16EDA8-A980-EA4C-B28B-41AD89649268}"/>
              </a:ext>
            </a:extLst>
          </p:cNvPr>
          <p:cNvSpPr/>
          <p:nvPr/>
        </p:nvSpPr>
        <p:spPr>
          <a:xfrm>
            <a:off x="16933" y="5403394"/>
            <a:ext cx="9144000" cy="146687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A94004-B894-FD4A-A4E8-E6A24F24616E}"/>
              </a:ext>
            </a:extLst>
          </p:cNvPr>
          <p:cNvSpPr/>
          <p:nvPr/>
        </p:nvSpPr>
        <p:spPr>
          <a:xfrm>
            <a:off x="1736154" y="5637387"/>
            <a:ext cx="5384173" cy="963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C5637-7E5B-AE41-9C41-0EAB16843B95}"/>
              </a:ext>
            </a:extLst>
          </p:cNvPr>
          <p:cNvSpPr txBox="1"/>
          <p:nvPr/>
        </p:nvSpPr>
        <p:spPr>
          <a:xfrm>
            <a:off x="1799588" y="5700006"/>
            <a:ext cx="5320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What is the accuracy of this solution? </a:t>
            </a:r>
          </a:p>
        </p:txBody>
      </p:sp>
      <p:pic>
        <p:nvPicPr>
          <p:cNvPr id="19" name="Picture 18" descr="Diagram&#10;&#10;Description automatically generated with low confidence">
            <a:extLst>
              <a:ext uri="{FF2B5EF4-FFF2-40B4-BE49-F238E27FC236}">
                <a16:creationId xmlns:a16="http://schemas.microsoft.com/office/drawing/2014/main" id="{587A382E-50E1-8B43-B00E-00586BB5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01" y="4211359"/>
            <a:ext cx="5137837" cy="1085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2D63419-7E94-7042-910D-D132863890CE}"/>
              </a:ext>
            </a:extLst>
          </p:cNvPr>
          <p:cNvSpPr/>
          <p:nvPr/>
        </p:nvSpPr>
        <p:spPr>
          <a:xfrm>
            <a:off x="1816444" y="4260787"/>
            <a:ext cx="5263980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8A13EEB-8CA8-E34D-9757-D5F2016523C2}"/>
              </a:ext>
            </a:extLst>
          </p:cNvPr>
          <p:cNvSpPr txBox="1"/>
          <p:nvPr/>
        </p:nvSpPr>
        <p:spPr>
          <a:xfrm>
            <a:off x="520509" y="5449015"/>
            <a:ext cx="78532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Because the spatial derivative was discretized at the current time (n), this is an example of the </a:t>
            </a:r>
            <a:r>
              <a:rPr lang="en-US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Explicit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 method.</a:t>
            </a:r>
          </a:p>
          <a:p>
            <a:endParaRPr lang="en-US" sz="8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I.e., we know the temperature at the current time-step (n) and use that to compute it at the next step (n+1)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64B71-29D4-244A-9D02-1A2FB8F6CED3}"/>
              </a:ext>
            </a:extLst>
          </p:cNvPr>
          <p:cNvSpPr txBox="1"/>
          <p:nvPr/>
        </p:nvSpPr>
        <p:spPr>
          <a:xfrm>
            <a:off x="520509" y="685506"/>
            <a:ext cx="220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So, discretizing the equation: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4214EB-43F9-1A45-B98B-B8A1FE45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34" y="576075"/>
            <a:ext cx="1893366" cy="991763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C974BE7F-AD8A-9245-AEBB-7FF75D9D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57" y="1967150"/>
            <a:ext cx="4279760" cy="101573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B7243815-4C2E-5D44-A89D-40CE376B0946}"/>
              </a:ext>
            </a:extLst>
          </p:cNvPr>
          <p:cNvSpPr/>
          <p:nvPr/>
        </p:nvSpPr>
        <p:spPr>
          <a:xfrm>
            <a:off x="3551930" y="1555482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5D925-BAD2-5A47-9B7A-46FB343C7E10}"/>
              </a:ext>
            </a:extLst>
          </p:cNvPr>
          <p:cNvSpPr txBox="1"/>
          <p:nvPr/>
        </p:nvSpPr>
        <p:spPr>
          <a:xfrm>
            <a:off x="561698" y="3194217"/>
            <a:ext cx="785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Rearranging so that the temperature of the next time step (n+1), which we solve for, is on the left-hand side. On the right-hand side is the temperature of the current step, which we know.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2A605-EE58-3C44-93BD-8AD6FCA440A4}"/>
              </a:ext>
            </a:extLst>
          </p:cNvPr>
          <p:cNvSpPr/>
          <p:nvPr/>
        </p:nvSpPr>
        <p:spPr>
          <a:xfrm>
            <a:off x="0" y="538609"/>
            <a:ext cx="9144000" cy="357893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16EDA8-A980-EA4C-B28B-41AD89649268}"/>
              </a:ext>
            </a:extLst>
          </p:cNvPr>
          <p:cNvSpPr/>
          <p:nvPr/>
        </p:nvSpPr>
        <p:spPr>
          <a:xfrm>
            <a:off x="16933" y="5403394"/>
            <a:ext cx="9144000" cy="146687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A94004-B894-FD4A-A4E8-E6A24F24616E}"/>
              </a:ext>
            </a:extLst>
          </p:cNvPr>
          <p:cNvSpPr/>
          <p:nvPr/>
        </p:nvSpPr>
        <p:spPr>
          <a:xfrm>
            <a:off x="1736154" y="5637387"/>
            <a:ext cx="5384173" cy="963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4C5637-7E5B-AE41-9C41-0EAB16843B95}"/>
                  </a:ext>
                </a:extLst>
              </p:cNvPr>
              <p:cNvSpPr txBox="1"/>
              <p:nvPr/>
            </p:nvSpPr>
            <p:spPr>
              <a:xfrm>
                <a:off x="1799588" y="5700006"/>
                <a:ext cx="53207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What is the accuracy of this solution?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    1</a:t>
                </a:r>
                <a:r>
                  <a:rPr lang="en-US" sz="2400" baseline="30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</a:t>
                </a:r>
                <a:r>
                  <a:rPr lang="en-US" sz="24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2</a:t>
                </a:r>
                <a:r>
                  <a:rPr lang="en-US" sz="2400" baseline="300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nd</a:t>
                </a:r>
                <a:r>
                  <a:rPr lang="en-US" sz="24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4C5637-7E5B-AE41-9C41-0EAB16843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588" y="5700006"/>
                <a:ext cx="5320739" cy="830997"/>
              </a:xfrm>
              <a:prstGeom prst="rect">
                <a:avLst/>
              </a:prstGeom>
              <a:blipFill>
                <a:blip r:embed="rId5"/>
                <a:stretch>
                  <a:fillRect l="-1667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Diagram&#10;&#10;Description automatically generated with low confidence">
            <a:extLst>
              <a:ext uri="{FF2B5EF4-FFF2-40B4-BE49-F238E27FC236}">
                <a16:creationId xmlns:a16="http://schemas.microsoft.com/office/drawing/2014/main" id="{4EB2D1CF-F14E-7D4F-996F-E098F05C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301" y="4211359"/>
            <a:ext cx="5137837" cy="1085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54F88C-5E09-4B43-8BE0-DD856FDF63C2}"/>
              </a:ext>
            </a:extLst>
          </p:cNvPr>
          <p:cNvSpPr/>
          <p:nvPr/>
        </p:nvSpPr>
        <p:spPr>
          <a:xfrm>
            <a:off x="1816444" y="4260787"/>
            <a:ext cx="5263980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</a:t>
            </a:r>
          </a:p>
        </p:txBody>
      </p:sp>
      <p:pic>
        <p:nvPicPr>
          <p:cNvPr id="19" name="Picture 18" descr="Diagram&#10;&#10;Description automatically generated with low confidence">
            <a:extLst>
              <a:ext uri="{FF2B5EF4-FFF2-40B4-BE49-F238E27FC236}">
                <a16:creationId xmlns:a16="http://schemas.microsoft.com/office/drawing/2014/main" id="{5EBF7A41-227E-9E43-85C4-7A553075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44" y="751467"/>
            <a:ext cx="5137837" cy="1085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CEC205-EC79-C545-8C62-7B5960AEDCBB}"/>
              </a:ext>
            </a:extLst>
          </p:cNvPr>
          <p:cNvSpPr/>
          <p:nvPr/>
        </p:nvSpPr>
        <p:spPr>
          <a:xfrm>
            <a:off x="1804087" y="800895"/>
            <a:ext cx="5263980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20EBB0-AAB5-864E-9458-28419444E0F8}"/>
              </a:ext>
            </a:extLst>
          </p:cNvPr>
          <p:cNvSpPr txBox="1"/>
          <p:nvPr/>
        </p:nvSpPr>
        <p:spPr>
          <a:xfrm>
            <a:off x="189708" y="800895"/>
            <a:ext cx="155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Explicit finite 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96EEE3-B4BC-1C46-9A20-81C8B5F2F2B2}"/>
                  </a:ext>
                </a:extLst>
              </p:cNvPr>
              <p:cNvSpPr txBox="1"/>
              <p:nvPr/>
            </p:nvSpPr>
            <p:spPr>
              <a:xfrm>
                <a:off x="7218924" y="800895"/>
                <a:ext cx="53207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</a:t>
                </a:r>
                <a:r>
                  <a:rPr lang="en-US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</a:p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nd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96EEE3-B4BC-1C46-9A20-81C8B5F2F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24" y="800895"/>
                <a:ext cx="5320739" cy="646331"/>
              </a:xfrm>
              <a:prstGeom prst="rect">
                <a:avLst/>
              </a:prstGeom>
              <a:blipFill>
                <a:blip r:embed="rId3"/>
                <a:stretch>
                  <a:fillRect l="-95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1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</a:t>
            </a:r>
          </a:p>
        </p:txBody>
      </p:sp>
      <p:pic>
        <p:nvPicPr>
          <p:cNvPr id="19" name="Picture 18" descr="Diagram&#10;&#10;Description automatically generated with low confidence">
            <a:extLst>
              <a:ext uri="{FF2B5EF4-FFF2-40B4-BE49-F238E27FC236}">
                <a16:creationId xmlns:a16="http://schemas.microsoft.com/office/drawing/2014/main" id="{5EBF7A41-227E-9E43-85C4-7A553075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44" y="751467"/>
            <a:ext cx="5137837" cy="1085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CEC205-EC79-C545-8C62-7B5960AEDCBB}"/>
              </a:ext>
            </a:extLst>
          </p:cNvPr>
          <p:cNvSpPr/>
          <p:nvPr/>
        </p:nvSpPr>
        <p:spPr>
          <a:xfrm>
            <a:off x="1804087" y="800895"/>
            <a:ext cx="5263980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20EBB0-AAB5-864E-9458-28419444E0F8}"/>
              </a:ext>
            </a:extLst>
          </p:cNvPr>
          <p:cNvSpPr txBox="1"/>
          <p:nvPr/>
        </p:nvSpPr>
        <p:spPr>
          <a:xfrm>
            <a:off x="189708" y="800895"/>
            <a:ext cx="155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Explicit finite 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96EEE3-B4BC-1C46-9A20-81C8B5F2F2B2}"/>
                  </a:ext>
                </a:extLst>
              </p:cNvPr>
              <p:cNvSpPr txBox="1"/>
              <p:nvPr/>
            </p:nvSpPr>
            <p:spPr>
              <a:xfrm>
                <a:off x="7218924" y="800895"/>
                <a:ext cx="53207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</a:t>
                </a:r>
                <a:r>
                  <a:rPr lang="en-US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</a:p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nd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96EEE3-B4BC-1C46-9A20-81C8B5F2F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24" y="800895"/>
                <a:ext cx="5320739" cy="646331"/>
              </a:xfrm>
              <a:prstGeom prst="rect">
                <a:avLst/>
              </a:prstGeom>
              <a:blipFill>
                <a:blip r:embed="rId3"/>
                <a:stretch>
                  <a:fillRect l="-95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552599D-A156-9349-9154-CBED82E3599E}"/>
              </a:ext>
            </a:extLst>
          </p:cNvPr>
          <p:cNvSpPr txBox="1"/>
          <p:nvPr/>
        </p:nvSpPr>
        <p:spPr>
          <a:xfrm>
            <a:off x="597236" y="2132568"/>
            <a:ext cx="7853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Explicit finite differences (as opposed to </a:t>
            </a:r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finite differences) are relatively simple to set up as only one temperature solution needs to be stored (i.e., the previous one, here T</a:t>
            </a:r>
            <a:r>
              <a:rPr lang="en-US" sz="10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7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</a:t>
            </a:r>
          </a:p>
        </p:txBody>
      </p:sp>
      <p:pic>
        <p:nvPicPr>
          <p:cNvPr id="19" name="Picture 18" descr="Diagram&#10;&#10;Description automatically generated with low confidence">
            <a:extLst>
              <a:ext uri="{FF2B5EF4-FFF2-40B4-BE49-F238E27FC236}">
                <a16:creationId xmlns:a16="http://schemas.microsoft.com/office/drawing/2014/main" id="{5EBF7A41-227E-9E43-85C4-7A553075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44" y="751467"/>
            <a:ext cx="5137837" cy="1085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CEC205-EC79-C545-8C62-7B5960AEDCBB}"/>
              </a:ext>
            </a:extLst>
          </p:cNvPr>
          <p:cNvSpPr/>
          <p:nvPr/>
        </p:nvSpPr>
        <p:spPr>
          <a:xfrm>
            <a:off x="1804087" y="800895"/>
            <a:ext cx="5263980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20EBB0-AAB5-864E-9458-28419444E0F8}"/>
              </a:ext>
            </a:extLst>
          </p:cNvPr>
          <p:cNvSpPr txBox="1"/>
          <p:nvPr/>
        </p:nvSpPr>
        <p:spPr>
          <a:xfrm>
            <a:off x="189708" y="800895"/>
            <a:ext cx="155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Explicit finite 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96EEE3-B4BC-1C46-9A20-81C8B5F2F2B2}"/>
                  </a:ext>
                </a:extLst>
              </p:cNvPr>
              <p:cNvSpPr txBox="1"/>
              <p:nvPr/>
            </p:nvSpPr>
            <p:spPr>
              <a:xfrm>
                <a:off x="7218924" y="800895"/>
                <a:ext cx="53207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1</a:t>
                </a:r>
                <a:r>
                  <a:rPr lang="en-US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</a:p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nd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96EEE3-B4BC-1C46-9A20-81C8B5F2F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24" y="800895"/>
                <a:ext cx="5320739" cy="646331"/>
              </a:xfrm>
              <a:prstGeom prst="rect">
                <a:avLst/>
              </a:prstGeom>
              <a:blipFill>
                <a:blip r:embed="rId4"/>
                <a:stretch>
                  <a:fillRect l="-95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552599D-A156-9349-9154-CBED82E3599E}"/>
              </a:ext>
            </a:extLst>
          </p:cNvPr>
          <p:cNvSpPr txBox="1"/>
          <p:nvPr/>
        </p:nvSpPr>
        <p:spPr>
          <a:xfrm>
            <a:off x="597236" y="2132568"/>
            <a:ext cx="78532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Explicit finite differences (as opposed to </a:t>
            </a:r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finite differences) are relatively simple to set up as only one temperature solution needs to be stored (i.e., the previous one, here T</a:t>
            </a:r>
            <a:r>
              <a:rPr lang="en-US" sz="1000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But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 major drawback is that the explicit FD solution is only </a:t>
            </a:r>
            <a:r>
              <a:rPr lang="en-US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conditionally stable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If the following stability criterion is not satisfied, the solution oscillates wildly (“blows up”):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6850866-CE7F-9D43-A16E-88C69CCC2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768" y="4314322"/>
            <a:ext cx="6077892" cy="98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8E622-82CF-D845-9015-6647FED822B2}"/>
              </a:ext>
            </a:extLst>
          </p:cNvPr>
          <p:cNvSpPr txBox="1"/>
          <p:nvPr/>
        </p:nvSpPr>
        <p:spPr>
          <a:xfrm>
            <a:off x="613779" y="5437948"/>
            <a:ext cx="796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(Criterion can be derived from a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von Neumann stability analysis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of the PDE)</a:t>
            </a:r>
          </a:p>
        </p:txBody>
      </p:sp>
    </p:spTree>
    <p:extLst>
      <p:ext uri="{BB962C8B-B14F-4D97-AF65-F5344CB8AC3E}">
        <p14:creationId xmlns:p14="http://schemas.microsoft.com/office/powerpoint/2010/main" val="359785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E05A98-F5DC-234F-BC15-3C7B3CA07A0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Exercise #3: Conductive cooling of a dike in 1-D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B60FC0-19B3-2B4B-A9D4-66B74E08B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07" y="1142546"/>
            <a:ext cx="8573595" cy="3587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37857E-7284-0A46-87A8-2B84FC741EBA}"/>
              </a:ext>
            </a:extLst>
          </p:cNvPr>
          <p:cNvSpPr txBox="1"/>
          <p:nvPr/>
        </p:nvSpPr>
        <p:spPr>
          <a:xfrm>
            <a:off x="761845" y="962186"/>
            <a:ext cx="785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physical problem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8A5652-5BE5-E948-B441-62B09396F5B7}"/>
              </a:ext>
            </a:extLst>
          </p:cNvPr>
          <p:cNvSpPr/>
          <p:nvPr/>
        </p:nvSpPr>
        <p:spPr>
          <a:xfrm>
            <a:off x="4245429" y="1393073"/>
            <a:ext cx="4898571" cy="4844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ading: Dikes and Sills | Geology">
            <a:extLst>
              <a:ext uri="{FF2B5EF4-FFF2-40B4-BE49-F238E27FC236}">
                <a16:creationId xmlns:a16="http://schemas.microsoft.com/office/drawing/2014/main" id="{4A394A0D-8D76-BE46-B8C2-B5CFEAFE8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859" y="863425"/>
            <a:ext cx="3600142" cy="537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57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Today</a:t>
            </a:r>
            <a:r>
              <a:rPr lang="en-US" sz="27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Solving the heat equation using Finite Differences </a:t>
            </a:r>
          </a:p>
        </p:txBody>
      </p:sp>
      <p:pic>
        <p:nvPicPr>
          <p:cNvPr id="1026" name="Picture 2" descr="Diffusion in 1D and 2D - File Exchange - MATLAB Central">
            <a:extLst>
              <a:ext uri="{FF2B5EF4-FFF2-40B4-BE49-F238E27FC236}">
                <a16:creationId xmlns:a16="http://schemas.microsoft.com/office/drawing/2014/main" id="{3412B296-643D-034D-8BE7-B52C65294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55" y="1235674"/>
            <a:ext cx="7830062" cy="473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60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16DE97-AAF2-CD4D-8394-BDB8642E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07" y="1142546"/>
            <a:ext cx="8573595" cy="358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E05A98-F5DC-234F-BC15-3C7B3CA07A0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Exercise #3: Conductive cooling of a dike in 1-D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38430-E08E-DF4A-9759-D12B68D519D7}"/>
              </a:ext>
            </a:extLst>
          </p:cNvPr>
          <p:cNvSpPr txBox="1"/>
          <p:nvPr/>
        </p:nvSpPr>
        <p:spPr>
          <a:xfrm>
            <a:off x="761845" y="962186"/>
            <a:ext cx="785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physical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08945-503D-654E-88A8-92DA9586D627}"/>
              </a:ext>
            </a:extLst>
          </p:cNvPr>
          <p:cNvSpPr txBox="1"/>
          <p:nvPr/>
        </p:nvSpPr>
        <p:spPr>
          <a:xfrm>
            <a:off x="5663215" y="1053024"/>
            <a:ext cx="785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numerical grid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FA0FA8F5-B655-E14E-8C87-490B9C64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53" y="5037897"/>
            <a:ext cx="5137837" cy="1085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EE3847-CCA8-6348-BE41-DDF8B55832FC}"/>
              </a:ext>
            </a:extLst>
          </p:cNvPr>
          <p:cNvSpPr txBox="1"/>
          <p:nvPr/>
        </p:nvSpPr>
        <p:spPr>
          <a:xfrm>
            <a:off x="1610140" y="4695915"/>
            <a:ext cx="5929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discretized equation (explicit FD method)</a:t>
            </a:r>
          </a:p>
        </p:txBody>
      </p:sp>
    </p:spTree>
    <p:extLst>
      <p:ext uri="{BB962C8B-B14F-4D97-AF65-F5344CB8AC3E}">
        <p14:creationId xmlns:p14="http://schemas.microsoft.com/office/powerpoint/2010/main" val="421329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E05A98-F5DC-234F-BC15-3C7B3CA07A0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Exercise #3: Conductive cooling of a dike in 1-D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38430-E08E-DF4A-9759-D12B68D519D7}"/>
              </a:ext>
            </a:extLst>
          </p:cNvPr>
          <p:cNvSpPr txBox="1"/>
          <p:nvPr/>
        </p:nvSpPr>
        <p:spPr>
          <a:xfrm>
            <a:off x="222199" y="622137"/>
            <a:ext cx="78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Explicit FDs</a:t>
            </a:r>
          </a:p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Code stencil: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551798C-A279-1740-B1E3-E218B882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33" y="569625"/>
            <a:ext cx="4919700" cy="61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FDs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ECA0A1B-05B9-6148-A021-EE095C7E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98" y="673002"/>
            <a:ext cx="4635500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2FFFF8-DE1A-574B-9F1F-D5DB6B64ECFA}"/>
              </a:ext>
            </a:extLst>
          </p:cNvPr>
          <p:cNvSpPr txBox="1"/>
          <p:nvPr/>
        </p:nvSpPr>
        <p:spPr>
          <a:xfrm>
            <a:off x="577642" y="1657352"/>
            <a:ext cx="78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Because the spatial derivative is evaluated at the new time-step (n+1), this is an example of the </a:t>
            </a:r>
            <a:r>
              <a:rPr lang="en-US" b="1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 method.</a:t>
            </a:r>
          </a:p>
          <a:p>
            <a:endParaRPr lang="en-US" sz="8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60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7D9D0-AB3F-4E49-A6CB-7A55738F67E0}"/>
              </a:ext>
            </a:extLst>
          </p:cNvPr>
          <p:cNvSpPr txBox="1"/>
          <p:nvPr/>
        </p:nvSpPr>
        <p:spPr>
          <a:xfrm>
            <a:off x="577642" y="2494525"/>
            <a:ext cx="785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Rearranging so known terms are on the right (i.e., current temperatures), unknown terms are on the left (i.e., next step temperatures)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41FF77-FF2A-3847-BB1E-662AFEE2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75" y="3312985"/>
            <a:ext cx="4864100" cy="64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10E48-9E22-0D43-9447-F55D5741FBC2}"/>
              </a:ext>
            </a:extLst>
          </p:cNvPr>
          <p:cNvSpPr txBox="1"/>
          <p:nvPr/>
        </p:nvSpPr>
        <p:spPr>
          <a:xfrm>
            <a:off x="5454441" y="3408628"/>
            <a:ext cx="793959" cy="37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with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F8B6B06-1A58-4B4C-B7CB-5043F748F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2" y="3160585"/>
            <a:ext cx="1473200" cy="82550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DB38D2-0FD8-9249-980C-9A942A925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98" y="673002"/>
            <a:ext cx="4635500" cy="92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F637E-32AD-7241-8109-6F7AAD94368A}"/>
              </a:ext>
            </a:extLst>
          </p:cNvPr>
          <p:cNvSpPr txBox="1"/>
          <p:nvPr/>
        </p:nvSpPr>
        <p:spPr>
          <a:xfrm>
            <a:off x="577642" y="1657352"/>
            <a:ext cx="78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Because the spatial derivative is evaluated at the new time-step (n+1), this is an example of the </a:t>
            </a:r>
            <a:r>
              <a:rPr lang="en-US" b="1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 method.</a:t>
            </a:r>
          </a:p>
          <a:p>
            <a:endParaRPr lang="en-US" sz="8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03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9AF19F-54DB-9E46-91E6-72B60073209B}"/>
              </a:ext>
            </a:extLst>
          </p:cNvPr>
          <p:cNvSpPr txBox="1"/>
          <p:nvPr/>
        </p:nvSpPr>
        <p:spPr>
          <a:xfrm>
            <a:off x="577642" y="1657352"/>
            <a:ext cx="78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Because the spatial derivative is evaluated at the new time-step (n+1), this is an example of the </a:t>
            </a:r>
            <a:r>
              <a:rPr lang="en-US" b="1" i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b="1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finite difference method.</a:t>
            </a:r>
          </a:p>
          <a:p>
            <a:endParaRPr lang="en-US" sz="800" i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7D9D0-AB3F-4E49-A6CB-7A55738F67E0}"/>
              </a:ext>
            </a:extLst>
          </p:cNvPr>
          <p:cNvSpPr txBox="1"/>
          <p:nvPr/>
        </p:nvSpPr>
        <p:spPr>
          <a:xfrm>
            <a:off x="577642" y="2494525"/>
            <a:ext cx="7853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Rearranging so known terms are on the right (i.e., current temperatures), unknown terms are on the left (i.e., next step temperatures)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We no longer have an explicit relationship for T</a:t>
            </a:r>
            <a:r>
              <a:rPr lang="en-US" sz="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n+1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Rather, we must solve a linear set of equations, which can be written as: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41FF77-FF2A-3847-BB1E-662AFEE2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75" y="3312985"/>
            <a:ext cx="4864100" cy="64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10E48-9E22-0D43-9447-F55D5741FBC2}"/>
              </a:ext>
            </a:extLst>
          </p:cNvPr>
          <p:cNvSpPr txBox="1"/>
          <p:nvPr/>
        </p:nvSpPr>
        <p:spPr>
          <a:xfrm>
            <a:off x="5454441" y="3408628"/>
            <a:ext cx="793959" cy="37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with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F8B6B06-1A58-4B4C-B7CB-5043F748F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2" y="3160585"/>
            <a:ext cx="1473200" cy="82550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7DB38D2-0FD8-9249-980C-9A942A925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98" y="673002"/>
            <a:ext cx="4635500" cy="9271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802A355-B26B-0343-A34A-89413044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616" y="4994110"/>
            <a:ext cx="1203301" cy="4349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3FE0B9-9E43-1E40-911A-60814F5169F0}"/>
              </a:ext>
            </a:extLst>
          </p:cNvPr>
          <p:cNvSpPr/>
          <p:nvPr/>
        </p:nvSpPr>
        <p:spPr>
          <a:xfrm>
            <a:off x="4856203" y="5211574"/>
            <a:ext cx="374558" cy="311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B161C-4980-3141-871D-866B33F8FD68}"/>
              </a:ext>
            </a:extLst>
          </p:cNvPr>
          <p:cNvSpPr txBox="1"/>
          <p:nvPr/>
        </p:nvSpPr>
        <p:spPr>
          <a:xfrm>
            <a:off x="5209980" y="5502079"/>
            <a:ext cx="229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Old (n) temperatures that form right-hand side of above equation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96A71B7-53AD-7F46-BAEE-200D93BBD3FB}"/>
              </a:ext>
            </a:extLst>
          </p:cNvPr>
          <p:cNvSpPr/>
          <p:nvPr/>
        </p:nvSpPr>
        <p:spPr>
          <a:xfrm>
            <a:off x="4056845" y="5434885"/>
            <a:ext cx="13067" cy="540912"/>
          </a:xfrm>
          <a:custGeom>
            <a:avLst/>
            <a:gdLst>
              <a:gd name="connsiteX0" fmla="*/ 0 w 13067"/>
              <a:gd name="connsiteY0" fmla="*/ 540912 h 540912"/>
              <a:gd name="connsiteX1" fmla="*/ 12879 w 13067"/>
              <a:gd name="connsiteY1" fmla="*/ 154546 h 540912"/>
              <a:gd name="connsiteX2" fmla="*/ 12879 w 13067"/>
              <a:gd name="connsiteY2" fmla="*/ 0 h 54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7" h="540912">
                <a:moveTo>
                  <a:pt x="0" y="540912"/>
                </a:moveTo>
                <a:cubicBezTo>
                  <a:pt x="5366" y="392805"/>
                  <a:pt x="10733" y="244698"/>
                  <a:pt x="12879" y="154546"/>
                </a:cubicBezTo>
                <a:cubicBezTo>
                  <a:pt x="15025" y="64394"/>
                  <a:pt x="-2146" y="32197"/>
                  <a:pt x="12879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31610-1273-4048-92EE-5A13271BF38F}"/>
              </a:ext>
            </a:extLst>
          </p:cNvPr>
          <p:cNvSpPr txBox="1"/>
          <p:nvPr/>
        </p:nvSpPr>
        <p:spPr>
          <a:xfrm>
            <a:off x="3280186" y="5957953"/>
            <a:ext cx="1898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New (n+1) temperatures. To solve for!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5D61AD-061A-F643-AC4C-7CB5AD0F3AB6}"/>
              </a:ext>
            </a:extLst>
          </p:cNvPr>
          <p:cNvSpPr txBox="1"/>
          <p:nvPr/>
        </p:nvSpPr>
        <p:spPr>
          <a:xfrm>
            <a:off x="743654" y="5227084"/>
            <a:ext cx="2293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Mainly coefficients of linear equations (here, -s and 1+2s) and to deal with boundary conditions.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782A398-8DBE-2C40-94DD-FAF98F30FFE1}"/>
              </a:ext>
            </a:extLst>
          </p:cNvPr>
          <p:cNvSpPr/>
          <p:nvPr/>
        </p:nvSpPr>
        <p:spPr>
          <a:xfrm>
            <a:off x="2872118" y="5443418"/>
            <a:ext cx="970649" cy="463682"/>
          </a:xfrm>
          <a:custGeom>
            <a:avLst/>
            <a:gdLst>
              <a:gd name="connsiteX0" fmla="*/ 1223493 w 1223493"/>
              <a:gd name="connsiteY0" fmla="*/ 0 h 463682"/>
              <a:gd name="connsiteX1" fmla="*/ 940158 w 1223493"/>
              <a:gd name="connsiteY1" fmla="*/ 296214 h 463682"/>
              <a:gd name="connsiteX2" fmla="*/ 360609 w 1223493"/>
              <a:gd name="connsiteY2" fmla="*/ 463639 h 463682"/>
              <a:gd name="connsiteX3" fmla="*/ 0 w 1223493"/>
              <a:gd name="connsiteY3" fmla="*/ 309093 h 4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493" h="463682">
                <a:moveTo>
                  <a:pt x="1223493" y="0"/>
                </a:moveTo>
                <a:cubicBezTo>
                  <a:pt x="1153732" y="109470"/>
                  <a:pt x="1083972" y="218941"/>
                  <a:pt x="940158" y="296214"/>
                </a:cubicBezTo>
                <a:cubicBezTo>
                  <a:pt x="796344" y="373487"/>
                  <a:pt x="517302" y="461493"/>
                  <a:pt x="360609" y="463639"/>
                </a:cubicBezTo>
                <a:cubicBezTo>
                  <a:pt x="203916" y="465786"/>
                  <a:pt x="101958" y="387439"/>
                  <a:pt x="0" y="309093"/>
                </a:cubicBezTo>
              </a:path>
            </a:pathLst>
          </a:custGeom>
          <a:noFill/>
          <a:ln w="41275">
            <a:solidFill>
              <a:srgbClr val="FF0000"/>
            </a:solidFill>
            <a:head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3164CC-8900-4E40-90CA-4D1444D345ED}"/>
              </a:ext>
            </a:extLst>
          </p:cNvPr>
          <p:cNvSpPr/>
          <p:nvPr/>
        </p:nvSpPr>
        <p:spPr>
          <a:xfrm>
            <a:off x="4778062" y="5422006"/>
            <a:ext cx="450761" cy="257577"/>
          </a:xfrm>
          <a:custGeom>
            <a:avLst/>
            <a:gdLst>
              <a:gd name="connsiteX0" fmla="*/ 450761 w 450761"/>
              <a:gd name="connsiteY0" fmla="*/ 257577 h 257577"/>
              <a:gd name="connsiteX1" fmla="*/ 180305 w 450761"/>
              <a:gd name="connsiteY1" fmla="*/ 206062 h 257577"/>
              <a:gd name="connsiteX2" fmla="*/ 0 w 450761"/>
              <a:gd name="connsiteY2" fmla="*/ 0 h 257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761" h="257577">
                <a:moveTo>
                  <a:pt x="450761" y="257577"/>
                </a:moveTo>
                <a:cubicBezTo>
                  <a:pt x="353096" y="253284"/>
                  <a:pt x="255432" y="248991"/>
                  <a:pt x="180305" y="206062"/>
                </a:cubicBezTo>
                <a:cubicBezTo>
                  <a:pt x="105178" y="163133"/>
                  <a:pt x="52589" y="81566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9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FDs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41FF77-FF2A-3847-BB1E-662AFEE2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16" y="756073"/>
            <a:ext cx="4864100" cy="6477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802A355-B26B-0343-A34A-894130449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81" y="1737139"/>
            <a:ext cx="1203301" cy="434928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B63587BE-4BCC-CB48-AA19-97413C42BF98}"/>
              </a:ext>
            </a:extLst>
          </p:cNvPr>
          <p:cNvSpPr/>
          <p:nvPr/>
        </p:nvSpPr>
        <p:spPr>
          <a:xfrm>
            <a:off x="4142282" y="1334530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6602607-EE8F-F24A-8BF7-FC3B0C313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184" y="2324984"/>
            <a:ext cx="5046163" cy="1610294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E9ABA6D-4155-0045-B960-C2548961C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834" y="4159085"/>
            <a:ext cx="1608201" cy="1906016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D630D09D-B2DA-FD49-AD2E-CC637718D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719" y="4159085"/>
            <a:ext cx="1608201" cy="18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62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FDs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41FF77-FF2A-3847-BB1E-662AFEE2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6" y="756073"/>
            <a:ext cx="4864100" cy="6477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802A355-B26B-0343-A34A-894130449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181" y="1737139"/>
            <a:ext cx="1203301" cy="434928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B63587BE-4BCC-CB48-AA19-97413C42BF98}"/>
              </a:ext>
            </a:extLst>
          </p:cNvPr>
          <p:cNvSpPr/>
          <p:nvPr/>
        </p:nvSpPr>
        <p:spPr>
          <a:xfrm>
            <a:off x="4142282" y="1334530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D630D09D-B2DA-FD49-AD2E-CC637718D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33" y="2747662"/>
            <a:ext cx="1608201" cy="183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F08B7-0D48-114D-8E54-B19CFE14FB62}"/>
              </a:ext>
            </a:extLst>
          </p:cNvPr>
          <p:cNvSpPr txBox="1"/>
          <p:nvPr/>
        </p:nvSpPr>
        <p:spPr>
          <a:xfrm>
            <a:off x="352639" y="2101177"/>
            <a:ext cx="785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order:</a:t>
            </a:r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E9ABA6D-4155-0045-B960-C2548961C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050" y="2809447"/>
            <a:ext cx="1548387" cy="1835125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6602607-EE8F-F24A-8BF7-FC3B0C313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9" y="2781627"/>
            <a:ext cx="5972865" cy="19060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D4EA74-5912-FE4B-8A84-D3A1C2F73BF3}"/>
              </a:ext>
            </a:extLst>
          </p:cNvPr>
          <p:cNvSpPr/>
          <p:nvPr/>
        </p:nvSpPr>
        <p:spPr>
          <a:xfrm>
            <a:off x="15539" y="3429000"/>
            <a:ext cx="658831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8F13B-EC34-0047-A83F-37EE42713A88}"/>
              </a:ext>
            </a:extLst>
          </p:cNvPr>
          <p:cNvSpPr/>
          <p:nvPr/>
        </p:nvSpPr>
        <p:spPr>
          <a:xfrm>
            <a:off x="5970356" y="3474739"/>
            <a:ext cx="159733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31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FDs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41FF77-FF2A-3847-BB1E-662AFEE2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6" y="756073"/>
            <a:ext cx="4864100" cy="6477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802A355-B26B-0343-A34A-894130449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181" y="1737139"/>
            <a:ext cx="1203301" cy="434928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B63587BE-4BCC-CB48-AA19-97413C42BF98}"/>
              </a:ext>
            </a:extLst>
          </p:cNvPr>
          <p:cNvSpPr/>
          <p:nvPr/>
        </p:nvSpPr>
        <p:spPr>
          <a:xfrm>
            <a:off x="4142282" y="1334530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D630D09D-B2DA-FD49-AD2E-CC637718D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33" y="2747662"/>
            <a:ext cx="1608201" cy="183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F08B7-0D48-114D-8E54-B19CFE14FB62}"/>
              </a:ext>
            </a:extLst>
          </p:cNvPr>
          <p:cNvSpPr txBox="1"/>
          <p:nvPr/>
        </p:nvSpPr>
        <p:spPr>
          <a:xfrm>
            <a:off x="352639" y="2101177"/>
            <a:ext cx="785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order:</a:t>
            </a:r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E9ABA6D-4155-0045-B960-C2548961C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050" y="2809447"/>
            <a:ext cx="1548387" cy="1835125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6602607-EE8F-F24A-8BF7-FC3B0C313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9" y="2781627"/>
            <a:ext cx="5972865" cy="19060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D4EA74-5912-FE4B-8A84-D3A1C2F73BF3}"/>
              </a:ext>
            </a:extLst>
          </p:cNvPr>
          <p:cNvSpPr/>
          <p:nvPr/>
        </p:nvSpPr>
        <p:spPr>
          <a:xfrm>
            <a:off x="15539" y="3429000"/>
            <a:ext cx="658831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8F13B-EC34-0047-A83F-37EE42713A88}"/>
              </a:ext>
            </a:extLst>
          </p:cNvPr>
          <p:cNvSpPr/>
          <p:nvPr/>
        </p:nvSpPr>
        <p:spPr>
          <a:xfrm>
            <a:off x="5970356" y="3474739"/>
            <a:ext cx="159733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882D5-AFBD-1D41-AB81-6491E7A4BFB3}"/>
              </a:ext>
            </a:extLst>
          </p:cNvPr>
          <p:cNvSpPr/>
          <p:nvPr/>
        </p:nvSpPr>
        <p:spPr>
          <a:xfrm>
            <a:off x="579549" y="2927139"/>
            <a:ext cx="8075054" cy="253943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A42A6-0AD1-9B4E-B967-4310D95C21F3}"/>
              </a:ext>
            </a:extLst>
          </p:cNvPr>
          <p:cNvSpPr/>
          <p:nvPr/>
        </p:nvSpPr>
        <p:spPr>
          <a:xfrm>
            <a:off x="579549" y="4304993"/>
            <a:ext cx="8075054" cy="290673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83BDA-F1F2-E04F-86C8-110C3F23546E}"/>
              </a:ext>
            </a:extLst>
          </p:cNvPr>
          <p:cNvSpPr txBox="1"/>
          <p:nvPr/>
        </p:nvSpPr>
        <p:spPr>
          <a:xfrm>
            <a:off x="4504035" y="2536105"/>
            <a:ext cx="78532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Note: sets constant T 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boundary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conditions</a:t>
            </a:r>
          </a:p>
        </p:txBody>
      </p:sp>
    </p:spTree>
    <p:extLst>
      <p:ext uri="{BB962C8B-B14F-4D97-AF65-F5344CB8AC3E}">
        <p14:creationId xmlns:p14="http://schemas.microsoft.com/office/powerpoint/2010/main" val="2613317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FDs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41FF77-FF2A-3847-BB1E-662AFEE2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6" y="756073"/>
            <a:ext cx="4864100" cy="6477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802A355-B26B-0343-A34A-894130449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181" y="1737139"/>
            <a:ext cx="1203301" cy="434928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B63587BE-4BCC-CB48-AA19-97413C42BF98}"/>
              </a:ext>
            </a:extLst>
          </p:cNvPr>
          <p:cNvSpPr/>
          <p:nvPr/>
        </p:nvSpPr>
        <p:spPr>
          <a:xfrm>
            <a:off x="4142282" y="1334530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D630D09D-B2DA-FD49-AD2E-CC637718D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33" y="2747662"/>
            <a:ext cx="1608201" cy="183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F08B7-0D48-114D-8E54-B19CFE14FB62}"/>
              </a:ext>
            </a:extLst>
          </p:cNvPr>
          <p:cNvSpPr txBox="1"/>
          <p:nvPr/>
        </p:nvSpPr>
        <p:spPr>
          <a:xfrm>
            <a:off x="352639" y="2101177"/>
            <a:ext cx="785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order:</a:t>
            </a:r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E9ABA6D-4155-0045-B960-C2548961C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050" y="2809447"/>
            <a:ext cx="1548387" cy="1835125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6602607-EE8F-F24A-8BF7-FC3B0C313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9" y="2781627"/>
            <a:ext cx="5972865" cy="19060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D4EA74-5912-FE4B-8A84-D3A1C2F73BF3}"/>
              </a:ext>
            </a:extLst>
          </p:cNvPr>
          <p:cNvSpPr/>
          <p:nvPr/>
        </p:nvSpPr>
        <p:spPr>
          <a:xfrm>
            <a:off x="15539" y="3429000"/>
            <a:ext cx="658831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8F13B-EC34-0047-A83F-37EE42713A88}"/>
              </a:ext>
            </a:extLst>
          </p:cNvPr>
          <p:cNvSpPr/>
          <p:nvPr/>
        </p:nvSpPr>
        <p:spPr>
          <a:xfrm>
            <a:off x="5970356" y="3474739"/>
            <a:ext cx="159733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84A3D33-DE05-FC47-A092-3A7749F9367F}"/>
              </a:ext>
            </a:extLst>
          </p:cNvPr>
          <p:cNvSpPr/>
          <p:nvPr/>
        </p:nvSpPr>
        <p:spPr>
          <a:xfrm>
            <a:off x="528034" y="2859110"/>
            <a:ext cx="5344732" cy="1803042"/>
          </a:xfrm>
          <a:custGeom>
            <a:avLst/>
            <a:gdLst>
              <a:gd name="connsiteX0" fmla="*/ 0 w 5344732"/>
              <a:gd name="connsiteY0" fmla="*/ 206062 h 1803042"/>
              <a:gd name="connsiteX1" fmla="*/ 193183 w 5344732"/>
              <a:gd name="connsiteY1" fmla="*/ 463639 h 1803042"/>
              <a:gd name="connsiteX2" fmla="*/ 4971245 w 5344732"/>
              <a:gd name="connsiteY2" fmla="*/ 1803042 h 1803042"/>
              <a:gd name="connsiteX3" fmla="*/ 5306096 w 5344732"/>
              <a:gd name="connsiteY3" fmla="*/ 1481070 h 1803042"/>
              <a:gd name="connsiteX4" fmla="*/ 5344732 w 5344732"/>
              <a:gd name="connsiteY4" fmla="*/ 1365160 h 1803042"/>
              <a:gd name="connsiteX5" fmla="*/ 5331853 w 5344732"/>
              <a:gd name="connsiteY5" fmla="*/ 1210614 h 1803042"/>
              <a:gd name="connsiteX6" fmla="*/ 669701 w 5344732"/>
              <a:gd name="connsiteY6" fmla="*/ 77273 h 1803042"/>
              <a:gd name="connsiteX7" fmla="*/ 425003 w 5344732"/>
              <a:gd name="connsiteY7" fmla="*/ 0 h 1803042"/>
              <a:gd name="connsiteX8" fmla="*/ 0 w 5344732"/>
              <a:gd name="connsiteY8" fmla="*/ 206062 h 180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44732" h="1803042">
                <a:moveTo>
                  <a:pt x="0" y="206062"/>
                </a:moveTo>
                <a:lnTo>
                  <a:pt x="193183" y="463639"/>
                </a:lnTo>
                <a:lnTo>
                  <a:pt x="4971245" y="1803042"/>
                </a:lnTo>
                <a:lnTo>
                  <a:pt x="5306096" y="1481070"/>
                </a:lnTo>
                <a:lnTo>
                  <a:pt x="5344732" y="1365160"/>
                </a:lnTo>
                <a:lnTo>
                  <a:pt x="5331853" y="1210614"/>
                </a:lnTo>
                <a:lnTo>
                  <a:pt x="669701" y="77273"/>
                </a:lnTo>
                <a:lnTo>
                  <a:pt x="425003" y="0"/>
                </a:lnTo>
                <a:lnTo>
                  <a:pt x="0" y="206062"/>
                </a:lnTo>
                <a:close/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896A7-A8F6-EF49-B660-A56B69A07417}"/>
              </a:ext>
            </a:extLst>
          </p:cNvPr>
          <p:cNvSpPr txBox="1"/>
          <p:nvPr/>
        </p:nvSpPr>
        <p:spPr>
          <a:xfrm>
            <a:off x="528034" y="4740280"/>
            <a:ext cx="78532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is a “sparse” matrix (most off-diagonals are zero). Can be exploited numerically</a:t>
            </a:r>
          </a:p>
        </p:txBody>
      </p:sp>
    </p:spTree>
    <p:extLst>
      <p:ext uri="{BB962C8B-B14F-4D97-AF65-F5344CB8AC3E}">
        <p14:creationId xmlns:p14="http://schemas.microsoft.com/office/powerpoint/2010/main" val="546264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the heat conduction equation: </a:t>
            </a:r>
            <a:r>
              <a:rPr lang="en-US" sz="29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Implicit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FDs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41FF77-FF2A-3847-BB1E-662AFEE2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6" y="756073"/>
            <a:ext cx="4864100" cy="6477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802A355-B26B-0343-A34A-894130449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181" y="1737139"/>
            <a:ext cx="1203301" cy="434928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B63587BE-4BCC-CB48-AA19-97413C42BF98}"/>
              </a:ext>
            </a:extLst>
          </p:cNvPr>
          <p:cNvSpPr/>
          <p:nvPr/>
        </p:nvSpPr>
        <p:spPr>
          <a:xfrm>
            <a:off x="4142282" y="1334530"/>
            <a:ext cx="723507" cy="44624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D630D09D-B2DA-FD49-AD2E-CC637718D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33" y="2747662"/>
            <a:ext cx="1608201" cy="183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F08B7-0D48-114D-8E54-B19CFE14FB62}"/>
              </a:ext>
            </a:extLst>
          </p:cNvPr>
          <p:cNvSpPr txBox="1"/>
          <p:nvPr/>
        </p:nvSpPr>
        <p:spPr>
          <a:xfrm>
            <a:off x="352639" y="2101177"/>
            <a:ext cx="785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order:</a:t>
            </a:r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E9ABA6D-4155-0045-B960-C2548961C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050" y="2809447"/>
            <a:ext cx="1548387" cy="1835125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6602607-EE8F-F24A-8BF7-FC3B0C313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9" y="2781627"/>
            <a:ext cx="5972865" cy="19060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D4EA74-5912-FE4B-8A84-D3A1C2F73BF3}"/>
              </a:ext>
            </a:extLst>
          </p:cNvPr>
          <p:cNvSpPr/>
          <p:nvPr/>
        </p:nvSpPr>
        <p:spPr>
          <a:xfrm>
            <a:off x="15539" y="3429000"/>
            <a:ext cx="658831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8F13B-EC34-0047-A83F-37EE42713A88}"/>
              </a:ext>
            </a:extLst>
          </p:cNvPr>
          <p:cNvSpPr/>
          <p:nvPr/>
        </p:nvSpPr>
        <p:spPr>
          <a:xfrm>
            <a:off x="5970356" y="3474739"/>
            <a:ext cx="159733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BD8BFF-6C05-DC4B-A7D8-4300EE46EE7F}"/>
                  </a:ext>
                </a:extLst>
              </p:cNvPr>
              <p:cNvSpPr txBox="1"/>
              <p:nvPr/>
            </p:nvSpPr>
            <p:spPr>
              <a:xfrm>
                <a:off x="645374" y="4962991"/>
                <a:ext cx="7853252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Returning to the stability issue…</a:t>
                </a:r>
              </a:p>
              <a:p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 contrast to the explicit solution, the implicit FD solution is unconditionally stable (i.e.,  no “blow ups”). A major advantage!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This doesn’t mean it will always be </a:t>
                </a:r>
                <a:r>
                  <a:rPr lang="en-US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accurate (again, it’s 1</a:t>
                </a:r>
                <a:r>
                  <a:rPr lang="en-US" baseline="30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st</a:t>
                </a:r>
                <a:r>
                  <a:rPr lang="en-US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2</a:t>
                </a:r>
                <a:r>
                  <a:rPr lang="en-US" baseline="30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nd</a:t>
                </a:r>
                <a:r>
                  <a:rPr lang="en-US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order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). </a:t>
                </a:r>
                <a:endParaRPr lang="en-US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BD8BFF-6C05-DC4B-A7D8-4300EE46E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74" y="4962991"/>
                <a:ext cx="7853252" cy="1785104"/>
              </a:xfrm>
              <a:prstGeom prst="rect">
                <a:avLst/>
              </a:prstGeom>
              <a:blipFill>
                <a:blip r:embed="rId8"/>
                <a:stretch>
                  <a:fillRect l="-645" t="-1408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33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Discretizing derivatives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97A599-D06A-6140-929C-EB05562E4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07" y="1813979"/>
            <a:ext cx="4219453" cy="883990"/>
          </a:xfrm>
          <a:prstGeom prst="rect">
            <a:avLst/>
          </a:prstGeom>
        </p:spPr>
      </p:pic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06B9F71-9666-DE4C-8CBC-07454E526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61" y="500308"/>
            <a:ext cx="3926449" cy="2610558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AD02134-4774-3442-95E4-9DD3FAD6852B}"/>
              </a:ext>
            </a:extLst>
          </p:cNvPr>
          <p:cNvSpPr txBox="1"/>
          <p:nvPr/>
        </p:nvSpPr>
        <p:spPr>
          <a:xfrm>
            <a:off x="94563" y="924004"/>
            <a:ext cx="5042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2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derivative (central difference, second order accuracy)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B199A0-0DFB-0345-AB28-336C5B1737F3}"/>
              </a:ext>
            </a:extLst>
          </p:cNvPr>
          <p:cNvSpPr/>
          <p:nvPr/>
        </p:nvSpPr>
        <p:spPr>
          <a:xfrm>
            <a:off x="4246323" y="1991638"/>
            <a:ext cx="125261" cy="288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119DE-377F-AB49-80A2-E91B74B7DE75}"/>
              </a:ext>
            </a:extLst>
          </p:cNvPr>
          <p:cNvSpPr txBox="1"/>
          <p:nvPr/>
        </p:nvSpPr>
        <p:spPr>
          <a:xfrm>
            <a:off x="4174284" y="2004105"/>
            <a:ext cx="3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55587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E05A98-F5DC-234F-BC15-3C7B3CA07A0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Exercise #3: Conductive cooling of a dike in 1-D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38430-E08E-DF4A-9759-D12B68D519D7}"/>
              </a:ext>
            </a:extLst>
          </p:cNvPr>
          <p:cNvSpPr txBox="1"/>
          <p:nvPr/>
        </p:nvSpPr>
        <p:spPr>
          <a:xfrm>
            <a:off x="222199" y="622137"/>
            <a:ext cx="7853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Implicit FDs</a:t>
            </a:r>
          </a:p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Code stencil:</a:t>
            </a: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34464FF-8A48-6747-A2DD-A77DB330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71" y="622137"/>
            <a:ext cx="4766117" cy="61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E05A98-F5DC-234F-BC15-3C7B3CA07A0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With variable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4A900-D3CB-6743-8A86-2D39F7EF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7" y="1129224"/>
            <a:ext cx="52324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866E02-BD29-4847-8CFA-E409CD1779BD}"/>
              </a:ext>
            </a:extLst>
          </p:cNvPr>
          <p:cNvSpPr txBox="1"/>
          <p:nvPr/>
        </p:nvSpPr>
        <p:spPr>
          <a:xfrm>
            <a:off x="222199" y="622137"/>
            <a:ext cx="78532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Constant diffusivity case (as before):</a:t>
            </a:r>
          </a:p>
        </p:txBody>
      </p:sp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D595F478-FC6A-914B-8A07-8C71C877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30" y="1082110"/>
            <a:ext cx="1498600" cy="774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CDAAB5-8570-EE47-B452-AD504C381245}"/>
              </a:ext>
            </a:extLst>
          </p:cNvPr>
          <p:cNvSpPr txBox="1"/>
          <p:nvPr/>
        </p:nvSpPr>
        <p:spPr>
          <a:xfrm>
            <a:off x="5907583" y="1177384"/>
            <a:ext cx="785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299079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E05A98-F5DC-234F-BC15-3C7B3CA07A0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With variable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4A900-D3CB-6743-8A86-2D39F7EF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7" y="1129224"/>
            <a:ext cx="52324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866E02-BD29-4847-8CFA-E409CD1779BD}"/>
              </a:ext>
            </a:extLst>
          </p:cNvPr>
          <p:cNvSpPr txBox="1"/>
          <p:nvPr/>
        </p:nvSpPr>
        <p:spPr>
          <a:xfrm>
            <a:off x="222199" y="622137"/>
            <a:ext cx="78532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Constant diffusivity case (as before):</a:t>
            </a:r>
          </a:p>
        </p:txBody>
      </p:sp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D595F478-FC6A-914B-8A07-8C71C877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30" y="1082110"/>
            <a:ext cx="1498600" cy="77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3D17C1-4B8D-4F40-9D89-5BE43F392E27}"/>
              </a:ext>
            </a:extLst>
          </p:cNvPr>
          <p:cNvSpPr txBox="1"/>
          <p:nvPr/>
        </p:nvSpPr>
        <p:spPr>
          <a:xfrm>
            <a:off x="222199" y="2854788"/>
            <a:ext cx="78532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Spatially variable conductivity, i.e.: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77599A8-EAA8-B541-8DC4-49D605620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847" y="2728356"/>
            <a:ext cx="2693614" cy="646705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E0C4E9-D316-8841-B51C-36A7019303F7}"/>
              </a:ext>
            </a:extLst>
          </p:cNvPr>
          <p:cNvSpPr/>
          <p:nvPr/>
        </p:nvSpPr>
        <p:spPr>
          <a:xfrm>
            <a:off x="4851961" y="2703409"/>
            <a:ext cx="2762116" cy="7162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DAAB5-8570-EE47-B452-AD504C381245}"/>
              </a:ext>
            </a:extLst>
          </p:cNvPr>
          <p:cNvSpPr txBox="1"/>
          <p:nvPr/>
        </p:nvSpPr>
        <p:spPr>
          <a:xfrm>
            <a:off x="5907583" y="1177384"/>
            <a:ext cx="785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1276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E05A98-F5DC-234F-BC15-3C7B3CA07A05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With variable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4A900-D3CB-6743-8A86-2D39F7EF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7" y="1129224"/>
            <a:ext cx="52324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866E02-BD29-4847-8CFA-E409CD1779BD}"/>
              </a:ext>
            </a:extLst>
          </p:cNvPr>
          <p:cNvSpPr txBox="1"/>
          <p:nvPr/>
        </p:nvSpPr>
        <p:spPr>
          <a:xfrm>
            <a:off x="222199" y="622137"/>
            <a:ext cx="78532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Constant diffusivity case (as before):</a:t>
            </a:r>
          </a:p>
        </p:txBody>
      </p:sp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D595F478-FC6A-914B-8A07-8C71C877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30" y="1082110"/>
            <a:ext cx="1498600" cy="77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3D17C1-4B8D-4F40-9D89-5BE43F392E27}"/>
              </a:ext>
            </a:extLst>
          </p:cNvPr>
          <p:cNvSpPr txBox="1"/>
          <p:nvPr/>
        </p:nvSpPr>
        <p:spPr>
          <a:xfrm>
            <a:off x="222199" y="2854788"/>
            <a:ext cx="78532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Spatially variable conductivity, i.e.: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B6D473-D5CC-DD43-8EE1-4FC380870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7" y="3729993"/>
            <a:ext cx="6515100" cy="5715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77599A8-EAA8-B541-8DC4-49D605620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847" y="2728356"/>
            <a:ext cx="2693614" cy="646705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E0C4E9-D316-8841-B51C-36A7019303F7}"/>
              </a:ext>
            </a:extLst>
          </p:cNvPr>
          <p:cNvSpPr/>
          <p:nvPr/>
        </p:nvSpPr>
        <p:spPr>
          <a:xfrm>
            <a:off x="4851961" y="2703409"/>
            <a:ext cx="2762116" cy="7162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DAAB5-8570-EE47-B452-AD504C381245}"/>
              </a:ext>
            </a:extLst>
          </p:cNvPr>
          <p:cNvSpPr txBox="1"/>
          <p:nvPr/>
        </p:nvSpPr>
        <p:spPr>
          <a:xfrm>
            <a:off x="5907583" y="1177384"/>
            <a:ext cx="785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95C81-826E-E441-8025-B8B23D7C0A9D}"/>
              </a:ext>
            </a:extLst>
          </p:cNvPr>
          <p:cNvSpPr txBox="1"/>
          <p:nvPr/>
        </p:nvSpPr>
        <p:spPr>
          <a:xfrm>
            <a:off x="704679" y="4557111"/>
            <a:ext cx="7853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where                                  and                     are coefficients to the </a:t>
            </a:r>
          </a:p>
          <a:p>
            <a:endParaRPr lang="en-US" sz="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left and right of 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respectively</a:t>
            </a:r>
          </a:p>
        </p:txBody>
      </p: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053C1F28-C3E4-B149-9968-EDEBEE705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401" y="4442067"/>
            <a:ext cx="1816100" cy="5334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9D147BB5-6771-F140-95EF-CFB5D0C9E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009" y="4518120"/>
            <a:ext cx="1206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11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B5B7861-F5E9-C949-8D18-1A39A953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9657"/>
            <a:ext cx="9144000" cy="269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9695F1-A3B9-2B44-B962-B7B3DDCE123B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Different discretization schemes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3E9E3-92C2-FF42-83A6-FD5DC9F4CC44}"/>
              </a:ext>
            </a:extLst>
          </p:cNvPr>
          <p:cNvSpPr txBox="1"/>
          <p:nvPr/>
        </p:nvSpPr>
        <p:spPr>
          <a:xfrm>
            <a:off x="148058" y="1227618"/>
            <a:ext cx="785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Explicit FD discretization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5D161-DC77-014B-B642-ED063610A511}"/>
              </a:ext>
            </a:extLst>
          </p:cNvPr>
          <p:cNvSpPr txBox="1"/>
          <p:nvPr/>
        </p:nvSpPr>
        <p:spPr>
          <a:xfrm>
            <a:off x="3080729" y="5184439"/>
            <a:ext cx="785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Implicit FD discretization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19978E-402B-0B42-8CC8-8797C4903801}"/>
              </a:ext>
            </a:extLst>
          </p:cNvPr>
          <p:cNvCxnSpPr/>
          <p:nvPr/>
        </p:nvCxnSpPr>
        <p:spPr>
          <a:xfrm>
            <a:off x="1421027" y="1653638"/>
            <a:ext cx="123568" cy="5211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B8BC55-798C-E94A-872E-9C79031BB027}"/>
              </a:ext>
            </a:extLst>
          </p:cNvPr>
          <p:cNvCxnSpPr>
            <a:cxnSpLocks/>
          </p:cNvCxnSpPr>
          <p:nvPr/>
        </p:nvCxnSpPr>
        <p:spPr>
          <a:xfrm flipV="1">
            <a:off x="4242486" y="4399602"/>
            <a:ext cx="329514" cy="7574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53AFD0-78E0-B34C-B861-6AA8A146BE08}"/>
              </a:ext>
            </a:extLst>
          </p:cNvPr>
          <p:cNvSpPr txBox="1"/>
          <p:nvPr/>
        </p:nvSpPr>
        <p:spPr>
          <a:xfrm>
            <a:off x="5865118" y="884197"/>
            <a:ext cx="2735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Crank-Nicholson FD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discretization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10810868-D4B0-7F4E-8F89-2A4A24588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50" y="5784335"/>
            <a:ext cx="4864100" cy="6477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14956BA-C55D-4440-BEE3-2A0F64905782}"/>
              </a:ext>
            </a:extLst>
          </p:cNvPr>
          <p:cNvSpPr/>
          <p:nvPr/>
        </p:nvSpPr>
        <p:spPr>
          <a:xfrm>
            <a:off x="6030097" y="1653638"/>
            <a:ext cx="3113903" cy="3503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 with low confidence">
            <a:extLst>
              <a:ext uri="{FF2B5EF4-FFF2-40B4-BE49-F238E27FC236}">
                <a16:creationId xmlns:a16="http://schemas.microsoft.com/office/drawing/2014/main" id="{322C7BAA-BBBD-0646-8B71-043674AD3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66" y="884197"/>
            <a:ext cx="5137837" cy="1085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F441E0-CDAD-E144-9A33-8286C25D784B}"/>
                  </a:ext>
                </a:extLst>
              </p:cNvPr>
              <p:cNvSpPr txBox="1"/>
              <p:nvPr/>
            </p:nvSpPr>
            <p:spPr>
              <a:xfrm>
                <a:off x="1584304" y="1616206"/>
                <a:ext cx="7853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O(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O(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7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F441E0-CDAD-E144-9A33-8286C25D7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04" y="1616206"/>
                <a:ext cx="7853252" cy="353943"/>
              </a:xfrm>
              <a:prstGeom prst="rect">
                <a:avLst/>
              </a:prstGeom>
              <a:blipFill>
                <a:blip r:embed="rId6"/>
                <a:stretch>
                  <a:fillRect l="-484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46455F-BA1D-3440-94A4-5CB9954C48F2}"/>
                  </a:ext>
                </a:extLst>
              </p:cNvPr>
              <p:cNvSpPr txBox="1"/>
              <p:nvPr/>
            </p:nvSpPr>
            <p:spPr>
              <a:xfrm>
                <a:off x="4572000" y="4867928"/>
                <a:ext cx="7853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O(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O(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7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46455F-BA1D-3440-94A4-5CB9954C4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867928"/>
                <a:ext cx="7853252" cy="353943"/>
              </a:xfrm>
              <a:prstGeom prst="rect">
                <a:avLst/>
              </a:prstGeom>
              <a:blipFill>
                <a:blip r:embed="rId7"/>
                <a:stretch>
                  <a:fillRect l="-48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604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B5B7861-F5E9-C949-8D18-1A39A953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9657"/>
            <a:ext cx="9144000" cy="269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9695F1-A3B9-2B44-B962-B7B3DDCE123B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Different discretization schemes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D0404-2211-C747-8EAD-9AD667C8BE24}"/>
              </a:ext>
            </a:extLst>
          </p:cNvPr>
          <p:cNvSpPr txBox="1"/>
          <p:nvPr/>
        </p:nvSpPr>
        <p:spPr>
          <a:xfrm>
            <a:off x="5865118" y="884197"/>
            <a:ext cx="2735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Crank-Nicholson FD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discretization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9CAB08-128B-914A-A4B3-3345F7346956}"/>
              </a:ext>
            </a:extLst>
          </p:cNvPr>
          <p:cNvCxnSpPr>
            <a:cxnSpLocks/>
          </p:cNvCxnSpPr>
          <p:nvPr/>
        </p:nvCxnSpPr>
        <p:spPr>
          <a:xfrm flipH="1">
            <a:off x="7007355" y="1678352"/>
            <a:ext cx="225356" cy="5211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634A35-B5C2-234F-8ABE-6DBE2CBE452D}"/>
                  </a:ext>
                </a:extLst>
              </p:cNvPr>
              <p:cNvSpPr txBox="1"/>
              <p:nvPr/>
            </p:nvSpPr>
            <p:spPr>
              <a:xfrm>
                <a:off x="7368466" y="1645283"/>
                <a:ext cx="7853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O(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solidFill>
                      <a:srgbClr val="FF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O(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700" dirty="0">
                  <a:solidFill>
                    <a:srgbClr val="FF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634A35-B5C2-234F-8ABE-6DBE2CBE4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66" y="1645283"/>
                <a:ext cx="7853252" cy="353943"/>
              </a:xfrm>
              <a:prstGeom prst="rect">
                <a:avLst/>
              </a:prstGeom>
              <a:blipFill>
                <a:blip r:embed="rId3"/>
                <a:stretch>
                  <a:fillRect l="-646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33763DF-0FDF-944E-AEC3-4DEFC2706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9914"/>
            <a:ext cx="5974885" cy="8776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6AD79E-2011-F744-851A-9CF84503CC54}"/>
              </a:ext>
            </a:extLst>
          </p:cNvPr>
          <p:cNvSpPr txBox="1"/>
          <p:nvPr/>
        </p:nvSpPr>
        <p:spPr>
          <a:xfrm>
            <a:off x="397977" y="4778343"/>
            <a:ext cx="8348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Crank-Nicholson combines the explicit and implicit spatial derivatives (i.e., is “partially implicit</a:t>
            </a:r>
            <a:r>
              <a:rPr lang="en-US" sz="2000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</a:t>
            </a:r>
            <a:r>
              <a:rPr lang="en-US" sz="20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) to get the best accuracy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8B9AD-C730-234D-B652-6137B9CA187F}"/>
              </a:ext>
            </a:extLst>
          </p:cNvPr>
          <p:cNvSpPr/>
          <p:nvPr/>
        </p:nvSpPr>
        <p:spPr>
          <a:xfrm>
            <a:off x="89210" y="2079657"/>
            <a:ext cx="5885675" cy="2615006"/>
          </a:xfrm>
          <a:prstGeom prst="rect">
            <a:avLst/>
          </a:prstGeom>
          <a:solidFill>
            <a:schemeClr val="bg1">
              <a:alpha val="60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BEB721-ECE3-C940-AE6E-1C811C3B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13" y="662631"/>
            <a:ext cx="2728308" cy="3899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43A108F-80B6-D34C-89D2-6833F3E9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38" y="646170"/>
            <a:ext cx="2983503" cy="3916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5B31B-D805-C94E-BC60-34F2F16AD547}"/>
              </a:ext>
            </a:extLst>
          </p:cNvPr>
          <p:cNvSpPr txBox="1"/>
          <p:nvPr/>
        </p:nvSpPr>
        <p:spPr>
          <a:xfrm>
            <a:off x="7784741" y="269304"/>
            <a:ext cx="13869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  <a:cs typeface="Gill Sans"/>
              </a:rPr>
              <a:t>Modeling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250CA-5691-C847-8D4D-3844B5FEC776}"/>
              </a:ext>
            </a:extLst>
          </p:cNvPr>
          <p:cNvSpPr txBox="1"/>
          <p:nvPr/>
        </p:nvSpPr>
        <p:spPr>
          <a:xfrm>
            <a:off x="183302" y="356394"/>
            <a:ext cx="138691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1" dirty="0">
                <a:latin typeface="Segoe UI Symbol" panose="020B0502040204020203" pitchFamily="34" charset="0"/>
                <a:ea typeface="Segoe UI Symbol" panose="020B0502040204020203" pitchFamily="34" charset="0"/>
                <a:cs typeface="Gill Sans"/>
              </a:rPr>
              <a:t>Finite difference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FB1BE-5249-1946-90F3-A3DD725DBC30}"/>
              </a:ext>
            </a:extLst>
          </p:cNvPr>
          <p:cNvCxnSpPr>
            <a:cxnSpLocks/>
          </p:cNvCxnSpPr>
          <p:nvPr/>
        </p:nvCxnSpPr>
        <p:spPr>
          <a:xfrm flipH="1">
            <a:off x="7654541" y="926757"/>
            <a:ext cx="476190" cy="4672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5EFEE8-91EE-E44F-8B3F-E5DEE978804A}"/>
              </a:ext>
            </a:extLst>
          </p:cNvPr>
          <p:cNvCxnSpPr>
            <a:cxnSpLocks/>
          </p:cNvCxnSpPr>
          <p:nvPr/>
        </p:nvCxnSpPr>
        <p:spPr>
          <a:xfrm>
            <a:off x="862807" y="1325890"/>
            <a:ext cx="853031" cy="784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text message&#10;&#10;Description automatically generated with low confidence">
            <a:extLst>
              <a:ext uri="{FF2B5EF4-FFF2-40B4-BE49-F238E27FC236}">
                <a16:creationId xmlns:a16="http://schemas.microsoft.com/office/drawing/2014/main" id="{1F7241EF-241B-4343-976B-67FFAE84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52" y="4730412"/>
            <a:ext cx="5906530" cy="17824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34331AC-9A9E-A540-B72E-AA151E601C02}"/>
              </a:ext>
            </a:extLst>
          </p:cNvPr>
          <p:cNvSpPr/>
          <p:nvPr/>
        </p:nvSpPr>
        <p:spPr>
          <a:xfrm>
            <a:off x="2161950" y="5985735"/>
            <a:ext cx="4843849" cy="444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A2C2AE-ED7E-6041-B8F5-9EE05876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615" y="5978834"/>
            <a:ext cx="1822070" cy="305052"/>
          </a:xfrm>
          <a:prstGeom prst="rect">
            <a:avLst/>
          </a:prstGeom>
        </p:spPr>
      </p:pic>
      <p:pic>
        <p:nvPicPr>
          <p:cNvPr id="21" name="Picture 20" descr="Logo&#10;&#10;Description automatically generated with low confidence">
            <a:extLst>
              <a:ext uri="{FF2B5EF4-FFF2-40B4-BE49-F238E27FC236}">
                <a16:creationId xmlns:a16="http://schemas.microsoft.com/office/drawing/2014/main" id="{E65BA7DB-0511-6D44-8A7B-1A4466344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927" y="5914864"/>
            <a:ext cx="2415686" cy="37101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F88CBEF-CF2D-A74F-B83F-39B56D9532D1}"/>
              </a:ext>
            </a:extLst>
          </p:cNvPr>
          <p:cNvSpPr/>
          <p:nvPr/>
        </p:nvSpPr>
        <p:spPr>
          <a:xfrm>
            <a:off x="2231177" y="6509262"/>
            <a:ext cx="87851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hlinkClick r:id="rId7"/>
              </a:rPr>
              <a:t>http://www-udc.ig.utexas.edu/external/becker/Geodynamics557.pdf</a:t>
            </a:r>
            <a:endParaRPr lang="en-US" sz="1300" dirty="0"/>
          </a:p>
          <a:p>
            <a:endParaRPr lang="en-US" sz="13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281EA7-4B88-AA45-A6EE-1502FF87BFD2}"/>
              </a:ext>
            </a:extLst>
          </p:cNvPr>
          <p:cNvCxnSpPr>
            <a:cxnSpLocks/>
          </p:cNvCxnSpPr>
          <p:nvPr/>
        </p:nvCxnSpPr>
        <p:spPr>
          <a:xfrm>
            <a:off x="793059" y="5455721"/>
            <a:ext cx="1000830" cy="39604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B0B36E-2604-804C-AFB6-383CE1F8169F}"/>
              </a:ext>
            </a:extLst>
          </p:cNvPr>
          <p:cNvSpPr/>
          <p:nvPr/>
        </p:nvSpPr>
        <p:spPr>
          <a:xfrm>
            <a:off x="-12877" y="320820"/>
            <a:ext cx="9195515" cy="4293054"/>
          </a:xfrm>
          <a:prstGeom prst="rect">
            <a:avLst/>
          </a:prstGeom>
          <a:solidFill>
            <a:schemeClr val="bg1">
              <a:alpha val="864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9966A8-28FF-824D-8670-FD01EBA7D75D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Numerical geodynamics resources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B9A1F-2A36-6A4E-A88D-B12402C88986}"/>
              </a:ext>
            </a:extLst>
          </p:cNvPr>
          <p:cNvSpPr txBox="1"/>
          <p:nvPr/>
        </p:nvSpPr>
        <p:spPr>
          <a:xfrm>
            <a:off x="-14986" y="4737896"/>
            <a:ext cx="1699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Gill Sans"/>
              </a:rPr>
              <a:t>Today: </a:t>
            </a:r>
          </a:p>
          <a:p>
            <a:r>
              <a:rPr lang="en-US" sz="1900" i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Gill Sans"/>
              </a:rPr>
              <a:t>Sects. 4.2-4.4</a:t>
            </a:r>
          </a:p>
        </p:txBody>
      </p:sp>
    </p:spTree>
    <p:extLst>
      <p:ext uri="{BB962C8B-B14F-4D97-AF65-F5344CB8AC3E}">
        <p14:creationId xmlns:p14="http://schemas.microsoft.com/office/powerpoint/2010/main" val="612480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/>
              <p:nvPr/>
            </p:nvSpPr>
            <p:spPr>
              <a:xfrm>
                <a:off x="-43544" y="0"/>
                <a:ext cx="9144000" cy="6694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Take homes:</a:t>
                </a:r>
              </a:p>
              <a:p>
                <a:pPr algn="ctr"/>
                <a:endPara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FD schemes can be explicit, implicit, partially implicit.</a:t>
                </a:r>
              </a:p>
              <a:p>
                <a:pPr algn="ctr"/>
                <a:endParaRPr lang="en-US" sz="17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the heat conduction equation: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5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Explicit</a:t>
                </a: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Spatial derivative(s) compute for previous time-step. (Easy to implement, but only conditionally stable.)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5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Implicit</a:t>
                </a: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Spatial derivative(s) compute for next time-step. (Trickier to implement, unconditionally stable)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500" u="sng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Partially</a:t>
                </a:r>
                <a:r>
                  <a:rPr lang="en-US" sz="25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A mixture. (Also, tricky to implement, but high accuracy in time). </a:t>
                </a:r>
              </a:p>
              <a:p>
                <a:pPr lvl="2"/>
                <a:endParaRPr lang="en-US" sz="1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For any FD difference scheme you use, be sure to know: </a:t>
                </a:r>
                <a:r>
                  <a:rPr lang="en-US" sz="2600" u="sng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What are the conditions for stability</a:t>
                </a:r>
                <a:r>
                  <a:rPr lang="en-US" sz="26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? What is the accuracy as f(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</a:t>
                </a: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</a:t>
                </a: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,…)?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sz="35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38D57-7D6C-1341-A8E0-A661A4FA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4" y="0"/>
                <a:ext cx="9144000" cy="6694140"/>
              </a:xfrm>
              <a:prstGeom prst="rect">
                <a:avLst/>
              </a:prstGeom>
              <a:blipFill>
                <a:blip r:embed="rId3"/>
                <a:stretch>
                  <a:fillRect t="-1515" r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 descr="Strain Rate Model">
            <a:extLst>
              <a:ext uri="{FF2B5EF4-FFF2-40B4-BE49-F238E27FC236}">
                <a16:creationId xmlns:a16="http://schemas.microsoft.com/office/drawing/2014/main" id="{91CB9A07-846D-BF4F-88FD-44F53F6F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Discretizing derivatives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97A599-D06A-6140-929C-EB05562E4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07" y="1813979"/>
            <a:ext cx="4219453" cy="883990"/>
          </a:xfrm>
          <a:prstGeom prst="rect">
            <a:avLst/>
          </a:prstGeom>
        </p:spPr>
      </p:pic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06B9F71-9666-DE4C-8CBC-07454E526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61" y="500308"/>
            <a:ext cx="3926449" cy="2610558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AD02134-4774-3442-95E4-9DD3FAD6852B}"/>
              </a:ext>
            </a:extLst>
          </p:cNvPr>
          <p:cNvSpPr txBox="1"/>
          <p:nvPr/>
        </p:nvSpPr>
        <p:spPr>
          <a:xfrm>
            <a:off x="94563" y="924004"/>
            <a:ext cx="5042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2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derivative (central difference, second order accuracy)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E668B-2AB0-254B-BC09-C130DC5CA1CE}"/>
              </a:ext>
            </a:extLst>
          </p:cNvPr>
          <p:cNvSpPr txBox="1"/>
          <p:nvPr/>
        </p:nvSpPr>
        <p:spPr>
          <a:xfrm>
            <a:off x="107642" y="2846679"/>
            <a:ext cx="5042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2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derivative (forward difference, first order accurate)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6341FD4-9732-9B46-B19E-7DE83D7B0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97" y="3656144"/>
            <a:ext cx="4747505" cy="1009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F8E32B-9059-684A-A751-EAD07A5A0DAC}"/>
              </a:ext>
            </a:extLst>
          </p:cNvPr>
          <p:cNvSpPr/>
          <p:nvPr/>
        </p:nvSpPr>
        <p:spPr>
          <a:xfrm>
            <a:off x="4246323" y="1991638"/>
            <a:ext cx="125261" cy="288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67577-7553-2045-9C4C-2FC4E3E1AAAE}"/>
              </a:ext>
            </a:extLst>
          </p:cNvPr>
          <p:cNvSpPr txBox="1"/>
          <p:nvPr/>
        </p:nvSpPr>
        <p:spPr>
          <a:xfrm>
            <a:off x="4174284" y="2004105"/>
            <a:ext cx="3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348F1-83D2-0E4E-BBF8-64863916157E}"/>
              </a:ext>
            </a:extLst>
          </p:cNvPr>
          <p:cNvSpPr/>
          <p:nvPr/>
        </p:nvSpPr>
        <p:spPr>
          <a:xfrm>
            <a:off x="4872581" y="3901043"/>
            <a:ext cx="161874" cy="288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18430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57-7D6C-1341-A8E0-A661A4FA3210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Discretizing derivatives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97A599-D06A-6140-929C-EB05562E4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07" y="1813979"/>
            <a:ext cx="4219453" cy="883990"/>
          </a:xfrm>
          <a:prstGeom prst="rect">
            <a:avLst/>
          </a:prstGeom>
        </p:spPr>
      </p:pic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06B9F71-9666-DE4C-8CBC-07454E526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61" y="500308"/>
            <a:ext cx="3926449" cy="261055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6B85325-7161-2545-9734-1813468E6897}"/>
              </a:ext>
            </a:extLst>
          </p:cNvPr>
          <p:cNvSpPr txBox="1"/>
          <p:nvPr/>
        </p:nvSpPr>
        <p:spPr>
          <a:xfrm>
            <a:off x="223509" y="4030497"/>
            <a:ext cx="8009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22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derivative (central difference, second order accuracy)</a:t>
            </a:r>
          </a:p>
        </p:txBody>
      </p:sp>
      <p:pic>
        <p:nvPicPr>
          <p:cNvPr id="64" name="Picture 6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439740-B4B1-0445-BBE5-2E130C97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0" y="4706402"/>
            <a:ext cx="4575360" cy="103985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D012543-50B2-F542-AD71-79A45D0C102B}"/>
              </a:ext>
            </a:extLst>
          </p:cNvPr>
          <p:cNvSpPr/>
          <p:nvPr/>
        </p:nvSpPr>
        <p:spPr>
          <a:xfrm>
            <a:off x="5287020" y="4594450"/>
            <a:ext cx="3633460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FED58D-92F8-B945-B9D8-5BD03BD68F63}"/>
              </a:ext>
            </a:extLst>
          </p:cNvPr>
          <p:cNvSpPr/>
          <p:nvPr/>
        </p:nvSpPr>
        <p:spPr>
          <a:xfrm>
            <a:off x="52895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CE89D70-F284-D145-8852-25C64CF86953}"/>
              </a:ext>
            </a:extLst>
          </p:cNvPr>
          <p:cNvSpPr/>
          <p:nvPr/>
        </p:nvSpPr>
        <p:spPr>
          <a:xfrm>
            <a:off x="6027404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C200D2-F3CB-4240-8B55-D05F5B3C21CC}"/>
              </a:ext>
            </a:extLst>
          </p:cNvPr>
          <p:cNvSpPr/>
          <p:nvPr/>
        </p:nvSpPr>
        <p:spPr>
          <a:xfrm>
            <a:off x="6762742" y="4594450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29CD746-76A4-B94A-A7EF-81A6B21F53FF}"/>
              </a:ext>
            </a:extLst>
          </p:cNvPr>
          <p:cNvSpPr/>
          <p:nvPr/>
        </p:nvSpPr>
        <p:spPr>
          <a:xfrm>
            <a:off x="7498080" y="4589542"/>
            <a:ext cx="735338" cy="179010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EF1F8B-C628-E143-B3C1-74E258339141}"/>
              </a:ext>
            </a:extLst>
          </p:cNvPr>
          <p:cNvSpPr/>
          <p:nvPr/>
        </p:nvSpPr>
        <p:spPr>
          <a:xfrm>
            <a:off x="5287018" y="5165799"/>
            <a:ext cx="3633461" cy="602822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2EA56DF-D42A-F741-85D1-B4D2664D0B29}"/>
              </a:ext>
            </a:extLst>
          </p:cNvPr>
          <p:cNvSpPr/>
          <p:nvPr/>
        </p:nvSpPr>
        <p:spPr>
          <a:xfrm>
            <a:off x="6682218" y="5070128"/>
            <a:ext cx="163979" cy="1823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CF4D65F-A0EA-AC49-A6D4-8313CFCBAAEC}"/>
              </a:ext>
            </a:extLst>
          </p:cNvPr>
          <p:cNvSpPr txBox="1"/>
          <p:nvPr/>
        </p:nvSpPr>
        <p:spPr>
          <a:xfrm>
            <a:off x="6647210" y="6384554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0FA0A8-FE5B-034F-80EA-0CC203948B53}"/>
              </a:ext>
            </a:extLst>
          </p:cNvPr>
          <p:cNvSpPr txBox="1"/>
          <p:nvPr/>
        </p:nvSpPr>
        <p:spPr>
          <a:xfrm>
            <a:off x="7254290" y="637424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99917E-994B-3F49-845F-982585E01564}"/>
              </a:ext>
            </a:extLst>
          </p:cNvPr>
          <p:cNvSpPr txBox="1"/>
          <p:nvPr/>
        </p:nvSpPr>
        <p:spPr>
          <a:xfrm>
            <a:off x="7983996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4BB190-4E4A-A94E-AA3A-5531C3669B06}"/>
              </a:ext>
            </a:extLst>
          </p:cNvPr>
          <p:cNvSpPr txBox="1"/>
          <p:nvPr/>
        </p:nvSpPr>
        <p:spPr>
          <a:xfrm>
            <a:off x="5824326" y="6392493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FC4C79C-9476-054D-B202-63C532FEBB9E}"/>
              </a:ext>
            </a:extLst>
          </p:cNvPr>
          <p:cNvSpPr txBox="1"/>
          <p:nvPr/>
        </p:nvSpPr>
        <p:spPr>
          <a:xfrm>
            <a:off x="5137264" y="6383810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C7B69E-1A07-A64E-8F48-FAAA9E49D9F2}"/>
              </a:ext>
            </a:extLst>
          </p:cNvPr>
          <p:cNvSpPr txBox="1"/>
          <p:nvPr/>
        </p:nvSpPr>
        <p:spPr>
          <a:xfrm>
            <a:off x="6443333" y="480803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292E74C-E402-744B-986F-C38B6585E47D}"/>
              </a:ext>
            </a:extLst>
          </p:cNvPr>
          <p:cNvSpPr txBox="1"/>
          <p:nvPr/>
        </p:nvSpPr>
        <p:spPr>
          <a:xfrm>
            <a:off x="5828098" y="4813457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i-1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7CD787A-9C82-094E-9639-70517A8AC5B9}"/>
              </a:ext>
            </a:extLst>
          </p:cNvPr>
          <p:cNvSpPr txBox="1"/>
          <p:nvPr/>
        </p:nvSpPr>
        <p:spPr>
          <a:xfrm>
            <a:off x="7230710" y="4797411"/>
            <a:ext cx="74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</a:t>
            </a:r>
            <a:r>
              <a:rPr lang="en-US" sz="16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i+1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A627E1D-6517-D94D-80AC-834964609444}"/>
              </a:ext>
            </a:extLst>
          </p:cNvPr>
          <p:cNvCxnSpPr>
            <a:cxnSpLocks/>
          </p:cNvCxnSpPr>
          <p:nvPr/>
        </p:nvCxnSpPr>
        <p:spPr>
          <a:xfrm>
            <a:off x="6736252" y="5165923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AD02134-4774-3442-95E4-9DD3FAD6852B}"/>
              </a:ext>
            </a:extLst>
          </p:cNvPr>
          <p:cNvSpPr txBox="1"/>
          <p:nvPr/>
        </p:nvSpPr>
        <p:spPr>
          <a:xfrm>
            <a:off x="94563" y="924004"/>
            <a:ext cx="5042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200" baseline="30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derivative (central difference, second order accuracy)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B7BB9CC-D8A3-C643-BEA7-5893346329E5}"/>
              </a:ext>
            </a:extLst>
          </p:cNvPr>
          <p:cNvCxnSpPr>
            <a:cxnSpLocks/>
          </p:cNvCxnSpPr>
          <p:nvPr/>
        </p:nvCxnSpPr>
        <p:spPr>
          <a:xfrm>
            <a:off x="5996900" y="5163021"/>
            <a:ext cx="761828" cy="0"/>
          </a:xfrm>
          <a:prstGeom prst="straightConnector1">
            <a:avLst/>
          </a:prstGeom>
          <a:ln w="222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61815-B59E-044D-974C-861805196E8E}"/>
              </a:ext>
            </a:extLst>
          </p:cNvPr>
          <p:cNvSpPr/>
          <p:nvPr/>
        </p:nvSpPr>
        <p:spPr>
          <a:xfrm>
            <a:off x="4246323" y="1991638"/>
            <a:ext cx="125261" cy="288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DD9E9-7106-C44D-A723-8CB2D56D7985}"/>
              </a:ext>
            </a:extLst>
          </p:cNvPr>
          <p:cNvSpPr txBox="1"/>
          <p:nvPr/>
        </p:nvSpPr>
        <p:spPr>
          <a:xfrm>
            <a:off x="4174284" y="2004105"/>
            <a:ext cx="3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BB1E2F-1110-4841-8459-ADA649B21BD9}"/>
              </a:ext>
            </a:extLst>
          </p:cNvPr>
          <p:cNvSpPr/>
          <p:nvPr/>
        </p:nvSpPr>
        <p:spPr>
          <a:xfrm>
            <a:off x="4522024" y="4949458"/>
            <a:ext cx="125261" cy="288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2EE2F3-B06A-3E43-8D9C-B25DA13D314B}"/>
              </a:ext>
            </a:extLst>
          </p:cNvPr>
          <p:cNvSpPr txBox="1"/>
          <p:nvPr/>
        </p:nvSpPr>
        <p:spPr>
          <a:xfrm>
            <a:off x="4449985" y="4961925"/>
            <a:ext cx="3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0952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A9FB85D-62A0-B24E-B5FA-AACE3BAA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79" y="1605427"/>
            <a:ext cx="7148946" cy="11142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04D00F-BFEA-7546-8C99-215A044E944B}"/>
              </a:ext>
            </a:extLst>
          </p:cNvPr>
          <p:cNvSpPr txBox="1"/>
          <p:nvPr/>
        </p:nvSpPr>
        <p:spPr>
          <a:xfrm>
            <a:off x="534391" y="673918"/>
            <a:ext cx="701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second derivative with variable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can be written as following (to second order):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6B83D-D6A1-3740-9EAC-C1210FB268D6}"/>
              </a:ext>
            </a:extLst>
          </p:cNvPr>
          <p:cNvSpPr/>
          <p:nvPr/>
        </p:nvSpPr>
        <p:spPr>
          <a:xfrm>
            <a:off x="1102478" y="1650955"/>
            <a:ext cx="6911439" cy="104498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Recap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Variable coefficients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7E8695B-BDF0-B84A-A5B4-914B9663E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72" y="3120388"/>
            <a:ext cx="5932092" cy="3329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0BFFC-3EF2-BF40-A772-CDCFDF425033}"/>
              </a:ext>
            </a:extLst>
          </p:cNvPr>
          <p:cNvSpPr/>
          <p:nvPr/>
        </p:nvSpPr>
        <p:spPr>
          <a:xfrm>
            <a:off x="7574049" y="1878012"/>
            <a:ext cx="125261" cy="288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EDE8C-F6CE-DD4F-AE25-00C3815C276C}"/>
              </a:ext>
            </a:extLst>
          </p:cNvPr>
          <p:cNvSpPr txBox="1"/>
          <p:nvPr/>
        </p:nvSpPr>
        <p:spPr>
          <a:xfrm>
            <a:off x="7502010" y="1890479"/>
            <a:ext cx="37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37575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F773EAF-CADC-4D4A-8615-58F19C64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328" y="469304"/>
            <a:ext cx="2813717" cy="1110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</a:t>
            </a:r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the heat conduction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64B71-29D4-244A-9D02-1A2FB8F6CED3}"/>
              </a:ext>
            </a:extLst>
          </p:cNvPr>
          <p:cNvSpPr txBox="1"/>
          <p:nvPr/>
        </p:nvSpPr>
        <p:spPr>
          <a:xfrm>
            <a:off x="322801" y="661561"/>
            <a:ext cx="2201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1-D, time dependent, conduction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606B82-FCA9-B34D-9D4F-15FD0A089688}"/>
                  </a:ext>
                </a:extLst>
              </p:cNvPr>
              <p:cNvSpPr txBox="1"/>
              <p:nvPr/>
            </p:nvSpPr>
            <p:spPr>
              <a:xfrm>
                <a:off x="6201568" y="626349"/>
                <a:ext cx="2942432" cy="80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density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heat capacity</a:t>
                </a:r>
              </a:p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= thermal conductivity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606B82-FCA9-B34D-9D4F-15FD0A08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8" y="626349"/>
                <a:ext cx="2942432" cy="802592"/>
              </a:xfrm>
              <a:prstGeom prst="rect">
                <a:avLst/>
              </a:prstGeom>
              <a:blipFill>
                <a:blip r:embed="rId3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0E5A3-6AEF-D646-BC75-9B30E5B355F6}"/>
                  </a:ext>
                </a:extLst>
              </p:cNvPr>
              <p:cNvSpPr txBox="1"/>
              <p:nvPr/>
            </p:nvSpPr>
            <p:spPr>
              <a:xfrm>
                <a:off x="335158" y="1786597"/>
                <a:ext cx="2201601" cy="913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Assuming constant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this simplifies to: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0E5A3-6AEF-D646-BC75-9B30E5B35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8" y="1786597"/>
                <a:ext cx="2201601" cy="913968"/>
              </a:xfrm>
              <a:prstGeom prst="rect">
                <a:avLst/>
              </a:prstGeom>
              <a:blipFill>
                <a:blip r:embed="rId4"/>
                <a:stretch>
                  <a:fillRect l="-1724" t="-137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4214EB-43F9-1A45-B98B-B8A1FE45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218" y="1566599"/>
            <a:ext cx="2059257" cy="107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AAA73-04C2-BF4A-8037-AC488D1632BC}"/>
                  </a:ext>
                </a:extLst>
              </p:cNvPr>
              <p:cNvSpPr txBox="1"/>
              <p:nvPr/>
            </p:nvSpPr>
            <p:spPr>
              <a:xfrm>
                <a:off x="6201568" y="1914013"/>
                <a:ext cx="2942432" cy="5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/(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 sz="15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)= 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thermal diffusivity [m</a:t>
                </a:r>
                <a:r>
                  <a:rPr lang="en-US" sz="1500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</a:t>
                </a:r>
                <a:r>
                  <a:rPr lang="en-US" sz="1500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AAA73-04C2-BF4A-8037-AC488D1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8" y="1914013"/>
                <a:ext cx="2942432" cy="571760"/>
              </a:xfrm>
              <a:prstGeom prst="rect">
                <a:avLst/>
              </a:prstGeom>
              <a:blipFill>
                <a:blip r:embed="rId6"/>
                <a:stretch>
                  <a:fillRect l="-862" t="-434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0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F773EAF-CADC-4D4A-8615-58F19C64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328" y="469304"/>
            <a:ext cx="2813717" cy="1110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</a:t>
            </a:r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the heat conduction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64B71-29D4-244A-9D02-1A2FB8F6CED3}"/>
              </a:ext>
            </a:extLst>
          </p:cNvPr>
          <p:cNvSpPr txBox="1"/>
          <p:nvPr/>
        </p:nvSpPr>
        <p:spPr>
          <a:xfrm>
            <a:off x="322801" y="661561"/>
            <a:ext cx="2201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1-D, time dependent, conduction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606B82-FCA9-B34D-9D4F-15FD0A089688}"/>
                  </a:ext>
                </a:extLst>
              </p:cNvPr>
              <p:cNvSpPr txBox="1"/>
              <p:nvPr/>
            </p:nvSpPr>
            <p:spPr>
              <a:xfrm>
                <a:off x="6201568" y="626349"/>
                <a:ext cx="2942432" cy="80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density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heat capacity</a:t>
                </a:r>
              </a:p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= thermal conductivity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606B82-FCA9-B34D-9D4F-15FD0A08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8" y="626349"/>
                <a:ext cx="2942432" cy="802592"/>
              </a:xfrm>
              <a:prstGeom prst="rect">
                <a:avLst/>
              </a:prstGeom>
              <a:blipFill>
                <a:blip r:embed="rId3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0E5A3-6AEF-D646-BC75-9B30E5B355F6}"/>
                  </a:ext>
                </a:extLst>
              </p:cNvPr>
              <p:cNvSpPr txBox="1"/>
              <p:nvPr/>
            </p:nvSpPr>
            <p:spPr>
              <a:xfrm>
                <a:off x="335158" y="1786597"/>
                <a:ext cx="2201601" cy="913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Assuming constant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this simplifies to: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0E5A3-6AEF-D646-BC75-9B30E5B35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8" y="1786597"/>
                <a:ext cx="2201601" cy="913968"/>
              </a:xfrm>
              <a:prstGeom prst="rect">
                <a:avLst/>
              </a:prstGeom>
              <a:blipFill>
                <a:blip r:embed="rId4"/>
                <a:stretch>
                  <a:fillRect l="-1724" t="-137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4214EB-43F9-1A45-B98B-B8A1FE45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218" y="1566599"/>
            <a:ext cx="2059257" cy="107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AAA73-04C2-BF4A-8037-AC488D1632BC}"/>
                  </a:ext>
                </a:extLst>
              </p:cNvPr>
              <p:cNvSpPr txBox="1"/>
              <p:nvPr/>
            </p:nvSpPr>
            <p:spPr>
              <a:xfrm>
                <a:off x="6201568" y="1914013"/>
                <a:ext cx="2942432" cy="5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/(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 sz="15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)= 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thermal diffusivity [m</a:t>
                </a:r>
                <a:r>
                  <a:rPr lang="en-US" sz="1500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</a:t>
                </a:r>
                <a:r>
                  <a:rPr lang="en-US" sz="1500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AAA73-04C2-BF4A-8037-AC488D1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8" y="1914013"/>
                <a:ext cx="2942432" cy="571760"/>
              </a:xfrm>
              <a:prstGeom prst="rect">
                <a:avLst/>
              </a:prstGeom>
              <a:blipFill>
                <a:blip r:embed="rId6"/>
                <a:stretch>
                  <a:fillRect l="-862" t="-434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0B09EA8-147E-264D-B2C0-579027D6CA63}"/>
              </a:ext>
            </a:extLst>
          </p:cNvPr>
          <p:cNvSpPr txBox="1"/>
          <p:nvPr/>
        </p:nvSpPr>
        <p:spPr>
          <a:xfrm>
            <a:off x="693503" y="2928797"/>
            <a:ext cx="8450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Goal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use FD to solve for T(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x,t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assuming some initiation T(x,0)</a:t>
            </a:r>
          </a:p>
          <a:p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000" b="1" u="sng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step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Discretize the equation using the points on a grid. </a:t>
            </a:r>
          </a:p>
        </p:txBody>
      </p:sp>
    </p:spTree>
    <p:extLst>
      <p:ext uri="{BB962C8B-B14F-4D97-AF65-F5344CB8AC3E}">
        <p14:creationId xmlns:p14="http://schemas.microsoft.com/office/powerpoint/2010/main" val="219405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F773EAF-CADC-4D4A-8615-58F19C64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328" y="469304"/>
            <a:ext cx="2813717" cy="1110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FC1CB-308E-F54C-B7C9-523C83EC2862}"/>
              </a:ext>
            </a:extLst>
          </p:cNvPr>
          <p:cNvSpPr txBox="1"/>
          <p:nvPr/>
        </p:nvSpPr>
        <p:spPr>
          <a:xfrm>
            <a:off x="0" y="0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Discretizing </a:t>
            </a:r>
            <a:r>
              <a:rPr lang="en-US" sz="2900">
                <a:latin typeface="Segoe UI Symbol" panose="020B0502040204020203" pitchFamily="34" charset="0"/>
                <a:ea typeface="Segoe UI Symbol" panose="020B0502040204020203" pitchFamily="34" charset="0"/>
              </a:rPr>
              <a:t>the heat conduction </a:t>
            </a:r>
            <a:r>
              <a:rPr lang="en-US" sz="29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64B71-29D4-244A-9D02-1A2FB8F6CED3}"/>
              </a:ext>
            </a:extLst>
          </p:cNvPr>
          <p:cNvSpPr txBox="1"/>
          <p:nvPr/>
        </p:nvSpPr>
        <p:spPr>
          <a:xfrm>
            <a:off x="322801" y="661561"/>
            <a:ext cx="2201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1-D, time dependent, conduction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606B82-FCA9-B34D-9D4F-15FD0A089688}"/>
                  </a:ext>
                </a:extLst>
              </p:cNvPr>
              <p:cNvSpPr txBox="1"/>
              <p:nvPr/>
            </p:nvSpPr>
            <p:spPr>
              <a:xfrm>
                <a:off x="6201568" y="626349"/>
                <a:ext cx="2942432" cy="80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density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= heat capacity</a:t>
                </a:r>
              </a:p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= thermal conductivity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606B82-FCA9-B34D-9D4F-15FD0A08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8" y="626349"/>
                <a:ext cx="2942432" cy="802592"/>
              </a:xfrm>
              <a:prstGeom prst="rect">
                <a:avLst/>
              </a:prstGeom>
              <a:blipFill>
                <a:blip r:embed="rId3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0E5A3-6AEF-D646-BC75-9B30E5B355F6}"/>
                  </a:ext>
                </a:extLst>
              </p:cNvPr>
              <p:cNvSpPr txBox="1"/>
              <p:nvPr/>
            </p:nvSpPr>
            <p:spPr>
              <a:xfrm>
                <a:off x="335158" y="1786597"/>
                <a:ext cx="2201601" cy="913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Assuming constant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this simplifies to: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0E5A3-6AEF-D646-BC75-9B30E5B35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8" y="1786597"/>
                <a:ext cx="2201601" cy="913968"/>
              </a:xfrm>
              <a:prstGeom prst="rect">
                <a:avLst/>
              </a:prstGeom>
              <a:blipFill>
                <a:blip r:embed="rId4"/>
                <a:stretch>
                  <a:fillRect l="-1724" t="-137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4214EB-43F9-1A45-B98B-B8A1FE45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218" y="1566599"/>
            <a:ext cx="2059257" cy="107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AAA73-04C2-BF4A-8037-AC488D1632BC}"/>
                  </a:ext>
                </a:extLst>
              </p:cNvPr>
              <p:cNvSpPr txBox="1"/>
              <p:nvPr/>
            </p:nvSpPr>
            <p:spPr>
              <a:xfrm>
                <a:off x="6201568" y="1914013"/>
                <a:ext cx="2942432" cy="5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𝑘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/(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 sz="15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)= 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thermal diffusivity [m</a:t>
                </a:r>
                <a:r>
                  <a:rPr lang="en-US" sz="1500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2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</a:t>
                </a:r>
                <a:r>
                  <a:rPr lang="en-US" sz="1500" baseline="300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-1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AAA73-04C2-BF4A-8037-AC488D1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8" y="1914013"/>
                <a:ext cx="2942432" cy="571760"/>
              </a:xfrm>
              <a:prstGeom prst="rect">
                <a:avLst/>
              </a:prstGeom>
              <a:blipFill>
                <a:blip r:embed="rId6"/>
                <a:stretch>
                  <a:fillRect l="-862" t="-434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0B09EA8-147E-264D-B2C0-579027D6CA63}"/>
              </a:ext>
            </a:extLst>
          </p:cNvPr>
          <p:cNvSpPr txBox="1"/>
          <p:nvPr/>
        </p:nvSpPr>
        <p:spPr>
          <a:xfrm>
            <a:off x="693503" y="2928797"/>
            <a:ext cx="8450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Goal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use FD to solve for T(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x,t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 assuming some initiation T(x,0)</a:t>
            </a:r>
          </a:p>
          <a:p>
            <a:endParaRPr lang="en-US" sz="5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sz="2000" b="1" u="sng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 step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 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Discretize the equation using the points on a grid.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4119D8-92C0-CA49-9BE0-E3925A44F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52" y="4379915"/>
            <a:ext cx="6129028" cy="952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23679-CD57-6343-AC61-34C1512B1C4E}"/>
                  </a:ext>
                </a:extLst>
              </p:cNvPr>
              <p:cNvSpPr txBox="1"/>
              <p:nvPr/>
            </p:nvSpPr>
            <p:spPr>
              <a:xfrm>
                <a:off x="6447147" y="4397231"/>
                <a:ext cx="628491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the time index (1 to </a:t>
                </a:r>
                <a:r>
                  <a:rPr lang="en-US" sz="15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</a:t>
                </a:r>
                <a:r>
                  <a:rPr lang="en-US" sz="1500" baseline="-250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);  </a:t>
                </a:r>
                <a:endParaRPr lang="en-US" sz="1500" i="1" dirty="0">
                  <a:solidFill>
                    <a:schemeClr val="accent2">
                      <a:lumMod val="7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sz="15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= the spatial index (1 to </a:t>
                </a:r>
                <a:r>
                  <a:rPr lang="en-US" sz="15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</a:t>
                </a:r>
                <a:r>
                  <a:rPr lang="en-US" sz="1500" baseline="-250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x</a:t>
                </a:r>
                <a:r>
                  <a:rPr lang="en-US" sz="15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)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23679-CD57-6343-AC61-34C1512B1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147" y="4397231"/>
                <a:ext cx="6284916" cy="553998"/>
              </a:xfrm>
              <a:prstGeom prst="rect">
                <a:avLst/>
              </a:prstGeom>
              <a:blipFill>
                <a:blip r:embed="rId8"/>
                <a:stretch>
                  <a:fillRect l="-403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83F5F39-3F36-6545-A5A8-77DA0A26724C}"/>
              </a:ext>
            </a:extLst>
          </p:cNvPr>
          <p:cNvSpPr txBox="1"/>
          <p:nvPr/>
        </p:nvSpPr>
        <p:spPr>
          <a:xfrm>
            <a:off x="355752" y="4020117"/>
            <a:ext cx="8450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time-derivative (left hand-side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): 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forward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FD)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991DB4-6998-B947-B46F-E92AF001F374}"/>
                  </a:ext>
                </a:extLst>
              </p:cNvPr>
              <p:cNvSpPr txBox="1"/>
              <p:nvPr/>
            </p:nvSpPr>
            <p:spPr>
              <a:xfrm>
                <a:off x="335158" y="5351907"/>
                <a:ext cx="6918258" cy="90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17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7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7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  <m:r>
                          <a:rPr lang="en-US" sz="17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+1</m:t>
                        </m:r>
                      </m:sup>
                    </m:sSubSup>
                    <m:r>
                      <a:rPr lang="en-US" sz="17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 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temperature at the next timestep at grid point 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SupPr>
                      <m:e>
                        <m:r>
                          <a:rPr lang="en-US" sz="17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7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7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𝑛</m:t>
                        </m:r>
                      </m:sup>
                    </m:sSubSup>
                    <m:r>
                      <a:rPr lang="en-US" sz="170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= </m:t>
                    </m:r>
                  </m:oMath>
                </a14:m>
                <a:r>
                  <a:rPr lang="en-US" sz="1700" dirty="0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temperature at the current timestep at grid point </a:t>
                </a:r>
                <a:r>
                  <a:rPr lang="en-US" sz="1700" dirty="0" err="1">
                    <a:solidFill>
                      <a:schemeClr val="accent2">
                        <a:lumMod val="7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</a:t>
                </a:r>
                <a:endParaRPr lang="en-US" sz="1700" dirty="0">
                  <a:solidFill>
                    <a:schemeClr val="accent2">
                      <a:lumMod val="7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accent2">
                      <a:lumMod val="7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991DB4-6998-B947-B46F-E92AF001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8" y="5351907"/>
                <a:ext cx="6918258" cy="907171"/>
              </a:xfrm>
              <a:prstGeom prst="rect">
                <a:avLst/>
              </a:prstGeom>
              <a:blipFill>
                <a:blip r:embed="rId9"/>
                <a:stretch>
                  <a:fillRect l="-366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23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4594</TotalTime>
  <Words>1902</Words>
  <Application>Microsoft Macintosh PowerPoint</Application>
  <PresentationFormat>On-screen Show (4:3)</PresentationFormat>
  <Paragraphs>220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Holt, Adam Francis</dc:creator>
  <cp:lastModifiedBy>Holt, Adam Francis</cp:lastModifiedBy>
  <cp:revision>159</cp:revision>
  <dcterms:created xsi:type="dcterms:W3CDTF">2021-07-09T17:19:50Z</dcterms:created>
  <dcterms:modified xsi:type="dcterms:W3CDTF">2021-12-30T19:52:45Z</dcterms:modified>
</cp:coreProperties>
</file>